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68" r:id="rId2"/>
  </p:sldMasterIdLst>
  <p:notesMasterIdLst>
    <p:notesMasterId r:id="rId21"/>
  </p:notesMasterIdLst>
  <p:handoutMasterIdLst>
    <p:handoutMasterId r:id="rId22"/>
  </p:handoutMasterIdLst>
  <p:sldIdLst>
    <p:sldId id="931" r:id="rId3"/>
    <p:sldId id="1104" r:id="rId4"/>
    <p:sldId id="1086" r:id="rId5"/>
    <p:sldId id="1087" r:id="rId6"/>
    <p:sldId id="1184" r:id="rId7"/>
    <p:sldId id="1176" r:id="rId8"/>
    <p:sldId id="1181" r:id="rId9"/>
    <p:sldId id="1088" r:id="rId10"/>
    <p:sldId id="1091" r:id="rId11"/>
    <p:sldId id="1082" r:id="rId12"/>
    <p:sldId id="1138" r:id="rId13"/>
    <p:sldId id="1131" r:id="rId14"/>
    <p:sldId id="1182" r:id="rId15"/>
    <p:sldId id="1109" r:id="rId16"/>
    <p:sldId id="1135" r:id="rId17"/>
    <p:sldId id="1164" r:id="rId18"/>
    <p:sldId id="1165" r:id="rId19"/>
    <p:sldId id="1166"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443">
          <p15:clr>
            <a:srgbClr val="A4A3A4"/>
          </p15:clr>
        </p15:guide>
        <p15:guide id="2" orient="horz" pos="669">
          <p15:clr>
            <a:srgbClr val="A4A3A4"/>
          </p15:clr>
        </p15:guide>
        <p15:guide id="3"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DDE"/>
    <a:srgbClr val="000046"/>
    <a:srgbClr val="000066"/>
    <a:srgbClr val="000099"/>
    <a:srgbClr val="FFFF00"/>
    <a:srgbClr val="00006C"/>
    <a:srgbClr val="CCCC00"/>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86933" autoAdjust="0"/>
  </p:normalViewPr>
  <p:slideViewPr>
    <p:cSldViewPr snapToGrid="0" showGuides="1">
      <p:cViewPr varScale="1">
        <p:scale>
          <a:sx n="113" d="100"/>
          <a:sy n="113" d="100"/>
        </p:scale>
        <p:origin x="1590" y="120"/>
      </p:cViewPr>
      <p:guideLst>
        <p:guide orient="horz" pos="2443"/>
        <p:guide orient="horz" pos="669"/>
        <p:guide pos="2880"/>
      </p:guideLst>
    </p:cSldViewPr>
  </p:slideViewPr>
  <p:outlineViewPr>
    <p:cViewPr>
      <p:scale>
        <a:sx n="33" d="100"/>
        <a:sy n="33" d="100"/>
      </p:scale>
      <p:origin x="0" y="0"/>
    </p:cViewPr>
  </p:outlineViewPr>
  <p:notesTextViewPr>
    <p:cViewPr>
      <p:scale>
        <a:sx n="130" d="100"/>
        <a:sy n="130" d="100"/>
      </p:scale>
      <p:origin x="0" y="0"/>
    </p:cViewPr>
  </p:notesTextViewPr>
  <p:sorterViewPr>
    <p:cViewPr varScale="1">
      <p:scale>
        <a:sx n="1" d="1"/>
        <a:sy n="1" d="1"/>
      </p:scale>
      <p:origin x="0" y="0"/>
    </p:cViewPr>
  </p:sorterViewPr>
  <p:notesViewPr>
    <p:cSldViewPr snapToGrid="0">
      <p:cViewPr varScale="1">
        <p:scale>
          <a:sx n="86" d="100"/>
          <a:sy n="86" d="100"/>
        </p:scale>
        <p:origin x="3824" y="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036888" cy="463550"/>
          </a:xfrm>
          <a:prstGeom prst="rect">
            <a:avLst/>
          </a:prstGeom>
          <a:noFill/>
          <a:ln w="9525">
            <a:noFill/>
            <a:miter lim="800000"/>
            <a:headEnd/>
            <a:tailEnd/>
          </a:ln>
        </p:spPr>
        <p:txBody>
          <a:bodyPr vert="horz" wrap="square" lIns="92214" tIns="46106" rIns="92214" bIns="46106" numCol="1" anchor="t" anchorCtr="0" compatLnSpc="1">
            <a:prstTxWarp prst="textNoShape">
              <a:avLst/>
            </a:prstTxWarp>
          </a:bodyPr>
          <a:lstStyle>
            <a:lvl1pPr defTabSz="922270">
              <a:defRPr sz="1200"/>
            </a:lvl1pPr>
          </a:lstStyle>
          <a:p>
            <a:pPr>
              <a:defRPr/>
            </a:pPr>
            <a:endParaRPr lang="en-US" dirty="0"/>
          </a:p>
        </p:txBody>
      </p:sp>
      <p:sp>
        <p:nvSpPr>
          <p:cNvPr id="36867" name="Rectangle 3"/>
          <p:cNvSpPr>
            <a:spLocks noGrp="1" noChangeArrowheads="1"/>
          </p:cNvSpPr>
          <p:nvPr>
            <p:ph type="dt" sz="quarter" idx="1"/>
          </p:nvPr>
        </p:nvSpPr>
        <p:spPr bwMode="auto">
          <a:xfrm>
            <a:off x="3971925" y="0"/>
            <a:ext cx="3036888" cy="463550"/>
          </a:xfrm>
          <a:prstGeom prst="rect">
            <a:avLst/>
          </a:prstGeom>
          <a:noFill/>
          <a:ln w="9525">
            <a:noFill/>
            <a:miter lim="800000"/>
            <a:headEnd/>
            <a:tailEnd/>
          </a:ln>
        </p:spPr>
        <p:txBody>
          <a:bodyPr vert="horz" wrap="square" lIns="92214" tIns="46106" rIns="92214" bIns="46106" numCol="1" anchor="t" anchorCtr="0" compatLnSpc="1">
            <a:prstTxWarp prst="textNoShape">
              <a:avLst/>
            </a:prstTxWarp>
          </a:bodyPr>
          <a:lstStyle>
            <a:lvl1pPr algn="r" defTabSz="922270">
              <a:defRPr sz="1200"/>
            </a:lvl1pPr>
          </a:lstStyle>
          <a:p>
            <a:pPr>
              <a:defRPr/>
            </a:pPr>
            <a:endParaRPr lang="en-US" dirty="0"/>
          </a:p>
        </p:txBody>
      </p:sp>
      <p:sp>
        <p:nvSpPr>
          <p:cNvPr id="36868" name="Rectangle 4"/>
          <p:cNvSpPr>
            <a:spLocks noGrp="1" noChangeArrowheads="1"/>
          </p:cNvSpPr>
          <p:nvPr>
            <p:ph type="ftr" sz="quarter" idx="2"/>
          </p:nvPr>
        </p:nvSpPr>
        <p:spPr bwMode="auto">
          <a:xfrm>
            <a:off x="0" y="8831263"/>
            <a:ext cx="3036888" cy="463550"/>
          </a:xfrm>
          <a:prstGeom prst="rect">
            <a:avLst/>
          </a:prstGeom>
          <a:noFill/>
          <a:ln w="9525">
            <a:noFill/>
            <a:miter lim="800000"/>
            <a:headEnd/>
            <a:tailEnd/>
          </a:ln>
        </p:spPr>
        <p:txBody>
          <a:bodyPr vert="horz" wrap="square" lIns="92214" tIns="46106" rIns="92214" bIns="46106" numCol="1" anchor="b" anchorCtr="0" compatLnSpc="1">
            <a:prstTxWarp prst="textNoShape">
              <a:avLst/>
            </a:prstTxWarp>
          </a:bodyPr>
          <a:lstStyle>
            <a:lvl1pPr defTabSz="922270">
              <a:defRPr sz="1200"/>
            </a:lvl1pPr>
          </a:lstStyle>
          <a:p>
            <a:pPr>
              <a:defRPr/>
            </a:pPr>
            <a:endParaRPr lang="en-US" dirty="0"/>
          </a:p>
        </p:txBody>
      </p:sp>
      <p:sp>
        <p:nvSpPr>
          <p:cNvPr id="36869" name="Rectangle 5"/>
          <p:cNvSpPr>
            <a:spLocks noGrp="1" noChangeArrowheads="1"/>
          </p:cNvSpPr>
          <p:nvPr>
            <p:ph type="sldNum" sz="quarter" idx="3"/>
          </p:nvPr>
        </p:nvSpPr>
        <p:spPr bwMode="auto">
          <a:xfrm>
            <a:off x="3971925" y="8831263"/>
            <a:ext cx="3036888" cy="463550"/>
          </a:xfrm>
          <a:prstGeom prst="rect">
            <a:avLst/>
          </a:prstGeom>
          <a:noFill/>
          <a:ln w="9525">
            <a:noFill/>
            <a:miter lim="800000"/>
            <a:headEnd/>
            <a:tailEnd/>
          </a:ln>
        </p:spPr>
        <p:txBody>
          <a:bodyPr vert="horz" wrap="square" lIns="92214" tIns="46106" rIns="92214" bIns="46106" numCol="1" anchor="b" anchorCtr="0" compatLnSpc="1">
            <a:prstTxWarp prst="textNoShape">
              <a:avLst/>
            </a:prstTxWarp>
          </a:bodyPr>
          <a:lstStyle>
            <a:lvl1pPr algn="r" defTabSz="922270">
              <a:defRPr sz="1200"/>
            </a:lvl1pPr>
          </a:lstStyle>
          <a:p>
            <a:pPr>
              <a:defRPr/>
            </a:pPr>
            <a:fld id="{CC010866-405A-4731-8E88-AA584AC02FCC}" type="slidenum">
              <a:rPr lang="en-US"/>
              <a:pPr>
                <a:defRPr/>
              </a:pPr>
              <a:t>‹#›</a:t>
            </a:fld>
            <a:endParaRPr lang="en-US" dirty="0"/>
          </a:p>
        </p:txBody>
      </p:sp>
    </p:spTree>
    <p:extLst>
      <p:ext uri="{BB962C8B-B14F-4D97-AF65-F5344CB8AC3E}">
        <p14:creationId xmlns:p14="http://schemas.microsoft.com/office/powerpoint/2010/main" val="4176858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p:spPr>
        <p:txBody>
          <a:bodyPr vert="horz" wrap="square" lIns="93100" tIns="46551" rIns="93100" bIns="4655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3"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p:spPr>
        <p:txBody>
          <a:bodyPr vert="horz" wrap="square" lIns="93100" tIns="46551" rIns="93100" bIns="46551" numCol="1" anchor="b" anchorCtr="0" compatLnSpc="1">
            <a:prstTxWarp prst="textNoShape">
              <a:avLst/>
            </a:prstTxWarp>
          </a:bodyPr>
          <a:lstStyle>
            <a:lvl1pPr algn="r" defTabSz="931794">
              <a:defRPr sz="1200"/>
            </a:lvl1pPr>
          </a:lstStyle>
          <a:p>
            <a:pPr>
              <a:defRPr/>
            </a:pPr>
            <a:fld id="{F13E9768-67A2-42B4-8074-9DB44C36975B}" type="slidenum">
              <a:rPr lang="en-US"/>
              <a:pPr>
                <a:defRPr/>
              </a:pPr>
              <a:t>‹#›</a:t>
            </a:fld>
            <a:endParaRPr lang="en-US" dirty="0"/>
          </a:p>
        </p:txBody>
      </p:sp>
    </p:spTree>
    <p:extLst>
      <p:ext uri="{BB962C8B-B14F-4D97-AF65-F5344CB8AC3E}">
        <p14:creationId xmlns:p14="http://schemas.microsoft.com/office/powerpoint/2010/main" val="11575634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13E9768-67A2-42B4-8074-9DB44C36975B}" type="slidenum">
              <a:rPr lang="en-US" smtClean="0"/>
              <a:pPr>
                <a:defRPr/>
              </a:pPr>
              <a:t>1</a:t>
            </a:fld>
            <a:endParaRPr lang="en-US" dirty="0"/>
          </a:p>
        </p:txBody>
      </p:sp>
    </p:spTree>
    <p:extLst>
      <p:ext uri="{BB962C8B-B14F-4D97-AF65-F5344CB8AC3E}">
        <p14:creationId xmlns:p14="http://schemas.microsoft.com/office/powerpoint/2010/main" val="1176593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40" name="Slide Number Placeholder 3"/>
          <p:cNvSpPr>
            <a:spLocks noGrp="1"/>
          </p:cNvSpPr>
          <p:nvPr>
            <p:ph type="sldNum" sz="quarter" idx="5"/>
          </p:nvPr>
        </p:nvSpPr>
        <p:spPr>
          <a:noFill/>
        </p:spPr>
        <p:txBody>
          <a:bodyPr/>
          <a:lstStyle/>
          <a:p>
            <a:fld id="{85710BDE-4B53-414F-A562-564A5C8FEAEC}" type="slidenum">
              <a:rPr lang="en-US" smtClean="0"/>
              <a:pPr/>
              <a:t>10</a:t>
            </a:fld>
            <a:endParaRPr lang="en-US" dirty="0"/>
          </a:p>
        </p:txBody>
      </p:sp>
      <p:sp>
        <p:nvSpPr>
          <p:cNvPr id="2" name="Notes Placeholder 1"/>
          <p:cNvSpPr>
            <a:spLocks noGrp="1"/>
          </p:cNvSpPr>
          <p:nvPr>
            <p:ph type="body" sz="quarter" idx="10"/>
          </p:nvPr>
        </p:nvSpPr>
        <p:spPr/>
        <p:txBody>
          <a:bodyPr/>
          <a:lstStyle/>
          <a:p>
            <a:r>
              <a:rPr lang="en-US" dirty="0" smtClean="0"/>
              <a:t>There</a:t>
            </a:r>
            <a:r>
              <a:rPr lang="en-US" baseline="0" dirty="0" smtClean="0"/>
              <a:t> is some simple math in community management, differs from Strength planning, in that you are not just planning in the aggregate, you are managing by community, by paygrade</a:t>
            </a:r>
          </a:p>
          <a:p>
            <a:endParaRPr lang="en-US" baseline="0" dirty="0" smtClean="0"/>
          </a:p>
          <a:p>
            <a:pPr marL="171450" indent="-171450">
              <a:buFontTx/>
              <a:buChar char="-"/>
            </a:pPr>
            <a:r>
              <a:rPr lang="en-US" baseline="0" dirty="0" smtClean="0"/>
              <a:t>ES = Inventory on 30 September</a:t>
            </a:r>
          </a:p>
          <a:p>
            <a:pPr marL="0" indent="0">
              <a:buFontTx/>
              <a:buNone/>
            </a:pPr>
            <a:endParaRPr lang="en-US" baseline="0" dirty="0" smtClean="0"/>
          </a:p>
          <a:p>
            <a:pPr marL="0" indent="0">
              <a:buFontTx/>
              <a:buNone/>
            </a:pPr>
            <a:r>
              <a:rPr lang="en-US" baseline="0" dirty="0" smtClean="0"/>
              <a:t>-Must also account for Promotions in/Out by paygrade (i.e. think bathtub).  </a:t>
            </a:r>
            <a:endParaRPr lang="en-US" dirty="0"/>
          </a:p>
        </p:txBody>
      </p:sp>
    </p:spTree>
    <p:extLst>
      <p:ext uri="{BB962C8B-B14F-4D97-AF65-F5344CB8AC3E}">
        <p14:creationId xmlns:p14="http://schemas.microsoft.com/office/powerpoint/2010/main" val="4250901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an example for a paygrade.</a:t>
            </a:r>
            <a:r>
              <a:rPr lang="en-US" baseline="0" dirty="0" smtClean="0"/>
              <a:t>  If this is overkill can skip over slide.  </a:t>
            </a:r>
          </a:p>
          <a:p>
            <a:endParaRPr lang="en-US" baseline="0" dirty="0" smtClean="0"/>
          </a:p>
          <a:p>
            <a:r>
              <a:rPr lang="en-US" baseline="0" dirty="0" smtClean="0"/>
              <a:t>Can use examples from our community.   We have models and data to predict historical rates of loss and promotion.  Use of </a:t>
            </a:r>
            <a:r>
              <a:rPr lang="en-US" baseline="0" dirty="0" err="1" smtClean="0"/>
              <a:t>Indef</a:t>
            </a:r>
            <a:r>
              <a:rPr lang="en-US" baseline="0" dirty="0" smtClean="0"/>
              <a:t> recall, and have input on retire retain approval.</a:t>
            </a:r>
          </a:p>
          <a:p>
            <a:endParaRPr lang="en-US" baseline="0" dirty="0" smtClean="0"/>
          </a:p>
          <a:p>
            <a:r>
              <a:rPr lang="en-US" baseline="0" dirty="0" smtClean="0"/>
              <a:t>Must stay within guidelines and manage </a:t>
            </a:r>
            <a:r>
              <a:rPr lang="en-US" baseline="0" dirty="0" err="1" smtClean="0"/>
              <a:t>flowpoint</a:t>
            </a:r>
            <a:r>
              <a:rPr lang="en-US" baseline="0" dirty="0" smtClean="0"/>
              <a:t>.  Which we will talk about later….</a:t>
            </a:r>
            <a:endParaRPr lang="en-US" dirty="0"/>
          </a:p>
        </p:txBody>
      </p:sp>
      <p:sp>
        <p:nvSpPr>
          <p:cNvPr id="4" name="Slide Number Placeholder 3"/>
          <p:cNvSpPr>
            <a:spLocks noGrp="1"/>
          </p:cNvSpPr>
          <p:nvPr>
            <p:ph type="sldNum" sz="quarter" idx="10"/>
          </p:nvPr>
        </p:nvSpPr>
        <p:spPr/>
        <p:txBody>
          <a:bodyPr/>
          <a:lstStyle/>
          <a:p>
            <a:pPr>
              <a:defRPr/>
            </a:pPr>
            <a:fld id="{F13E9768-67A2-42B4-8074-9DB44C36975B}" type="slidenum">
              <a:rPr lang="en-US" smtClean="0"/>
              <a:pPr>
                <a:defRPr/>
              </a:pPr>
              <a:t>11</a:t>
            </a:fld>
            <a:endParaRPr lang="en-US" dirty="0"/>
          </a:p>
        </p:txBody>
      </p:sp>
    </p:spTree>
    <p:extLst>
      <p:ext uri="{BB962C8B-B14F-4D97-AF65-F5344CB8AC3E}">
        <p14:creationId xmlns:p14="http://schemas.microsoft.com/office/powerpoint/2010/main" val="4253024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in summary what drives/factors in promotions….</a:t>
            </a:r>
            <a:endParaRPr lang="en-US" dirty="0"/>
          </a:p>
        </p:txBody>
      </p:sp>
      <p:sp>
        <p:nvSpPr>
          <p:cNvPr id="4" name="Slide Number Placeholder 3"/>
          <p:cNvSpPr>
            <a:spLocks noGrp="1"/>
          </p:cNvSpPr>
          <p:nvPr>
            <p:ph type="sldNum" sz="quarter" idx="10"/>
          </p:nvPr>
        </p:nvSpPr>
        <p:spPr/>
        <p:txBody>
          <a:bodyPr/>
          <a:lstStyle/>
          <a:p>
            <a:pPr>
              <a:defRPr/>
            </a:pPr>
            <a:fld id="{F13E9768-67A2-42B4-8074-9DB44C36975B}" type="slidenum">
              <a:rPr lang="en-US" smtClean="0"/>
              <a:pPr>
                <a:defRPr/>
              </a:pPr>
              <a:t>12</a:t>
            </a:fld>
            <a:endParaRPr lang="en-US" dirty="0"/>
          </a:p>
        </p:txBody>
      </p:sp>
    </p:spTree>
    <p:extLst>
      <p:ext uri="{BB962C8B-B14F-4D97-AF65-F5344CB8AC3E}">
        <p14:creationId xmlns:p14="http://schemas.microsoft.com/office/powerpoint/2010/main" val="850983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in summary what drives/factors in promotions….</a:t>
            </a:r>
            <a:endParaRPr lang="en-US" dirty="0"/>
          </a:p>
        </p:txBody>
      </p:sp>
      <p:sp>
        <p:nvSpPr>
          <p:cNvPr id="4" name="Slide Number Placeholder 3"/>
          <p:cNvSpPr>
            <a:spLocks noGrp="1"/>
          </p:cNvSpPr>
          <p:nvPr>
            <p:ph type="sldNum" sz="quarter" idx="10"/>
          </p:nvPr>
        </p:nvSpPr>
        <p:spPr/>
        <p:txBody>
          <a:bodyPr/>
          <a:lstStyle/>
          <a:p>
            <a:pPr>
              <a:defRPr/>
            </a:pPr>
            <a:fld id="{F13E9768-67A2-42B4-8074-9DB44C36975B}" type="slidenum">
              <a:rPr lang="en-US" smtClean="0"/>
              <a:pPr>
                <a:defRPr/>
              </a:pPr>
              <a:t>13</a:t>
            </a:fld>
            <a:endParaRPr lang="en-US" dirty="0"/>
          </a:p>
        </p:txBody>
      </p:sp>
    </p:spTree>
    <p:extLst>
      <p:ext uri="{BB962C8B-B14F-4D97-AF65-F5344CB8AC3E}">
        <p14:creationId xmlns:p14="http://schemas.microsoft.com/office/powerpoint/2010/main" val="12369492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latin typeface="Arial" pitchFamily="34" charset="0"/>
            </a:endParaRPr>
          </a:p>
        </p:txBody>
      </p:sp>
      <p:sp>
        <p:nvSpPr>
          <p:cNvPr id="83972" name="Slide Number Placeholder 3"/>
          <p:cNvSpPr>
            <a:spLocks noGrp="1"/>
          </p:cNvSpPr>
          <p:nvPr>
            <p:ph type="sldNum" sz="quarter" idx="5"/>
          </p:nvPr>
        </p:nvSpPr>
        <p:spPr>
          <a:noFill/>
        </p:spPr>
        <p:txBody>
          <a:bodyPr/>
          <a:lstStyle/>
          <a:p>
            <a:fld id="{F25A752F-AE89-440C-A0A3-E11295B771E8}" type="slidenum">
              <a:rPr lang="en-US" smtClean="0">
                <a:latin typeface="Arial" pitchFamily="34" charset="0"/>
              </a:rPr>
              <a:pPr/>
              <a:t>14</a:t>
            </a:fld>
            <a:endParaRPr lang="en-US">
              <a:latin typeface="Arial" pitchFamily="34" charset="0"/>
            </a:endParaRPr>
          </a:p>
        </p:txBody>
      </p:sp>
    </p:spTree>
    <p:extLst>
      <p:ext uri="{BB962C8B-B14F-4D97-AF65-F5344CB8AC3E}">
        <p14:creationId xmlns:p14="http://schemas.microsoft.com/office/powerpoint/2010/main" val="1782381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Walk them through how to determine if they are in zone.   Lineal</a:t>
            </a:r>
            <a:r>
              <a:rPr lang="en-US" baseline="0" dirty="0" smtClean="0"/>
              <a:t> # also on your ODC.  Can look at draft promotion zone projections on HR OCM website.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F13E9768-67A2-42B4-8074-9DB44C36975B}" type="slidenum">
              <a:rPr lang="en-US" smtClean="0"/>
              <a:pPr>
                <a:defRPr/>
              </a:pPr>
              <a:t>15</a:t>
            </a:fld>
            <a:endParaRPr lang="en-US" dirty="0"/>
          </a:p>
        </p:txBody>
      </p:sp>
    </p:spTree>
    <p:extLst>
      <p:ext uri="{BB962C8B-B14F-4D97-AF65-F5344CB8AC3E}">
        <p14:creationId xmlns:p14="http://schemas.microsoft.com/office/powerpoint/2010/main" val="13696575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ACADEMIC DEGREES </a:t>
            </a:r>
          </a:p>
          <a:p>
            <a:endParaRPr lang="en-US" sz="1200" b="1"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Education.  Make sure degrees</a:t>
            </a:r>
            <a:r>
              <a:rPr lang="en-US" baseline="0" dirty="0" smtClean="0"/>
              <a:t> are accurately displayed.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To add academic degrees to the ODC/OSR, refer to Education Codes in Appendix D of NAVPERS 15839I, Volume II. This appendix shows a listing of institution (college/university) abbreviations, major fields of study, etc. </a:t>
            </a:r>
          </a:p>
          <a:p>
            <a:r>
              <a:rPr lang="en-US" sz="1200" b="0" i="0" u="none" strike="noStrike" kern="1200" baseline="0" dirty="0" smtClean="0">
                <a:solidFill>
                  <a:schemeClr val="tx1"/>
                </a:solidFill>
                <a:latin typeface="+mn-lt"/>
                <a:ea typeface="+mn-ea"/>
                <a:cs typeface="+mn-cs"/>
              </a:rPr>
              <a:t>To have your formal education updated, sealed OFFICIAL transcripts directly from the university must be sent to: </a:t>
            </a:r>
          </a:p>
          <a:p>
            <a:r>
              <a:rPr lang="en-US" sz="1200" b="1" i="0" u="none" strike="noStrike" kern="1200" baseline="0" dirty="0" smtClean="0">
                <a:solidFill>
                  <a:schemeClr val="tx1"/>
                </a:solidFill>
                <a:latin typeface="+mn-lt"/>
                <a:ea typeface="+mn-ea"/>
                <a:cs typeface="+mn-cs"/>
              </a:rPr>
              <a:t>Navy Personnel Command, PERS-450, 5720 Integrity Dr., Millington, TN 38055-4500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OR </a:t>
            </a:r>
          </a:p>
          <a:p>
            <a:r>
              <a:rPr lang="en-US" sz="1200" b="0" i="0" u="none" strike="noStrike" kern="1200" baseline="0" dirty="0" smtClean="0">
                <a:solidFill>
                  <a:schemeClr val="tx1"/>
                </a:solidFill>
                <a:latin typeface="+mn-lt"/>
                <a:ea typeface="+mn-ea"/>
                <a:cs typeface="+mn-cs"/>
              </a:rPr>
              <a:t>If your college offers electronic submission, the registrar’s office can send official transcripts to MILL_PERS450@navy.mil </a:t>
            </a:r>
          </a:p>
          <a:p>
            <a:r>
              <a:rPr lang="en-US" sz="1200" b="0" i="0" u="none" strike="noStrike" kern="1200" baseline="0" dirty="0" smtClean="0">
                <a:solidFill>
                  <a:schemeClr val="tx1"/>
                </a:solidFill>
                <a:latin typeface="+mn-lt"/>
                <a:ea typeface="+mn-ea"/>
                <a:cs typeface="+mn-cs"/>
              </a:rPr>
              <a:t>If transcripts are not available (verify this with the institution’s registrar), contact PERS-450 for guidance at (901) 874-4946/4992. </a:t>
            </a:r>
          </a:p>
          <a:p>
            <a:r>
              <a:rPr lang="en-US" sz="1200" b="0" i="0" u="none" strike="noStrike" kern="1200" baseline="0" dirty="0" smtClean="0">
                <a:solidFill>
                  <a:schemeClr val="tx1"/>
                </a:solidFill>
                <a:latin typeface="+mn-lt"/>
                <a:ea typeface="+mn-ea"/>
                <a:cs typeface="+mn-cs"/>
              </a:rPr>
              <a:t>Transcripts will be sent from PERS-450 to PERS-313, after the ODC/OSR updates are made, to be scanned into your Official Military Personnel File (OMPF), which you can access via BOL. It will take approximately 1 week after additions/changes to the databases for the updates to appear in the ODC/OSR (BOL). It will take approximately 45-60 days to see the transcript scanned into the OMPF. If the document does not show up in the OMPF after 45-60 days you will have to contact PERS-450, PERS-313 does not log/track incoming documents or provide status if a document was received or not. </a:t>
            </a:r>
          </a:p>
          <a:p>
            <a:r>
              <a:rPr lang="en-US" sz="1200" b="0" i="0" u="none" strike="noStrike" kern="1200" baseline="0" dirty="0" smtClean="0">
                <a:solidFill>
                  <a:schemeClr val="tx1"/>
                </a:solidFill>
                <a:latin typeface="+mn-lt"/>
                <a:ea typeface="+mn-ea"/>
                <a:cs typeface="+mn-cs"/>
              </a:rPr>
              <a:t>http://www.public.navy.mil/bupers-npc/career/education/subspecialty/Pages/default.aspx</a:t>
            </a:r>
          </a:p>
          <a:p>
            <a:r>
              <a:rPr lang="en-US" sz="1200" b="0" i="0" u="none" strike="noStrike" kern="1200" baseline="0" dirty="0" smtClean="0">
                <a:solidFill>
                  <a:schemeClr val="tx1"/>
                </a:solidFill>
                <a:latin typeface="+mn-lt"/>
                <a:ea typeface="+mn-ea"/>
                <a:cs typeface="+mn-cs"/>
              </a:rPr>
              <a:t>-----</a:t>
            </a:r>
          </a:p>
          <a:p>
            <a:endParaRPr lang="en-US" dirty="0" smtClean="0"/>
          </a:p>
          <a:p>
            <a:r>
              <a:rPr lang="en-US" sz="1200" b="1" i="0" u="none" strike="noStrike" kern="1200" baseline="0" dirty="0" smtClean="0">
                <a:solidFill>
                  <a:schemeClr val="tx1"/>
                </a:solidFill>
                <a:latin typeface="+mn-lt"/>
                <a:ea typeface="+mn-ea"/>
                <a:cs typeface="+mn-cs"/>
              </a:rPr>
              <a:t>SUBSPECIALTY CHANGES/UPDATES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SubSpecs.  Ensure all SUBSPECs are present and that the correct suffix is displayed.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err="1" smtClean="0">
                <a:solidFill>
                  <a:schemeClr val="tx1"/>
                </a:solidFill>
                <a:latin typeface="+mn-lt"/>
                <a:ea typeface="+mn-ea"/>
                <a:cs typeface="+mn-cs"/>
              </a:rPr>
              <a:t>Subspecs</a:t>
            </a:r>
            <a:r>
              <a:rPr lang="en-US" sz="1200" b="0" i="0" u="none" strike="noStrike" kern="1200" baseline="0" dirty="0" smtClean="0">
                <a:solidFill>
                  <a:schemeClr val="tx1"/>
                </a:solidFill>
                <a:latin typeface="+mn-lt"/>
                <a:ea typeface="+mn-ea"/>
                <a:cs typeface="+mn-cs"/>
              </a:rPr>
              <a:t> have two tracks: Education and Experience and are addressed differently for medical/non-medical personnel. </a:t>
            </a:r>
          </a:p>
          <a:p>
            <a:r>
              <a:rPr lang="en-US" sz="1200" b="0" i="0" u="none" strike="noStrike" kern="1200" baseline="0" dirty="0" smtClean="0">
                <a:solidFill>
                  <a:schemeClr val="tx1"/>
                </a:solidFill>
                <a:latin typeface="+mn-lt"/>
                <a:ea typeface="+mn-ea"/>
                <a:cs typeface="+mn-cs"/>
              </a:rPr>
              <a:t>NON-MEDICAL PERSONNEL: </a:t>
            </a:r>
          </a:p>
          <a:p>
            <a:r>
              <a:rPr lang="en-US" sz="1200" b="0" i="0" u="none" strike="noStrike" kern="1200" baseline="0" dirty="0" smtClean="0">
                <a:solidFill>
                  <a:schemeClr val="tx1"/>
                </a:solidFill>
                <a:latin typeface="+mn-lt"/>
                <a:ea typeface="+mn-ea"/>
                <a:cs typeface="+mn-cs"/>
              </a:rPr>
              <a:t>Education: If you recently completed a master's degree, PhD, board certification, or other advanced training, you may need to update the subspecialty code accordingly. This is a normal part of submitting the transcript (see ACADEMIC DEGREES portion of this document). Your detailer is unable to award or update your subspecialty code; it MUST be requested through PERS-450. Contact for further info: MILL_PERS450@navy.mil. </a:t>
            </a:r>
          </a:p>
          <a:p>
            <a:r>
              <a:rPr lang="en-US" sz="1200" b="0" i="0" u="none" strike="noStrike" kern="1200" baseline="0" dirty="0" smtClean="0">
                <a:solidFill>
                  <a:schemeClr val="tx1"/>
                </a:solidFill>
                <a:latin typeface="+mn-lt"/>
                <a:ea typeface="+mn-ea"/>
                <a:cs typeface="+mn-cs"/>
              </a:rPr>
              <a:t>Experience: If you served in a billet that meets the Core/Skill/Requirements, you may earn the </a:t>
            </a:r>
            <a:r>
              <a:rPr lang="en-US" sz="1200" b="0" i="0" u="none" strike="noStrike" kern="1200" baseline="0" dirty="0" err="1" smtClean="0">
                <a:solidFill>
                  <a:schemeClr val="tx1"/>
                </a:solidFill>
                <a:latin typeface="+mn-lt"/>
                <a:ea typeface="+mn-ea"/>
                <a:cs typeface="+mn-cs"/>
              </a:rPr>
              <a:t>subspec</a:t>
            </a:r>
            <a:r>
              <a:rPr lang="en-US" sz="1200" b="0" i="0" u="none" strike="noStrike" kern="1200" baseline="0" dirty="0" smtClean="0">
                <a:solidFill>
                  <a:schemeClr val="tx1"/>
                </a:solidFill>
                <a:latin typeface="+mn-lt"/>
                <a:ea typeface="+mn-ea"/>
                <a:cs typeface="+mn-cs"/>
              </a:rPr>
              <a:t> code through submission of a package to the fleet subject matter expert. PERS-450 collects and staffs these packages. Contact for more info: MILL_PERS450@navy.mil. </a:t>
            </a:r>
          </a:p>
          <a:p>
            <a:r>
              <a:rPr lang="en-US" dirty="0" smtClean="0"/>
              <a:t>http://www.public.navy.mil/bupers-npc/career/education/subspecialty/Pages/default.aspx</a:t>
            </a:r>
          </a:p>
          <a:p>
            <a:endParaRPr lang="en-US" dirty="0" smtClean="0"/>
          </a:p>
          <a:p>
            <a:r>
              <a:rPr lang="en-US" dirty="0" smtClean="0"/>
              <a:t>------</a:t>
            </a:r>
          </a:p>
          <a:p>
            <a:endParaRPr lang="en-US" baseline="0" dirty="0" smtClean="0"/>
          </a:p>
          <a:p>
            <a:r>
              <a:rPr lang="en-US" sz="1200" b="1" i="0" u="none" strike="noStrike" kern="1200" baseline="0" dirty="0" smtClean="0">
                <a:solidFill>
                  <a:schemeClr val="tx1"/>
                </a:solidFill>
                <a:latin typeface="+mn-lt"/>
                <a:ea typeface="+mn-ea"/>
                <a:cs typeface="+mn-cs"/>
              </a:rPr>
              <a:t>PERSONAL AWARDS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Awards.  Ensure all awards are present and the number of each are correct.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Information and regulations concerning awards is contained in SECNAVINST 1650.1H. The CNO Awards Office established and maintains the Navy Department Awards Web Services (NDAWS) as the single authoritative data base for all Military Decorations as specified by the Secretary of the Navy. All awards entered into the NDAWS data base are exported to the BUPERS Mainframe for updating pertinent personnel records. To ensure accurate, complete, and synchronized awards data between NDAWS and the personnel records, awards data should only be entered into NDAWS (this only applies to Navy Achievement Medals or higher). See NAVADMIN 177/04 and NAVADMIN 016/13. </a:t>
            </a:r>
          </a:p>
          <a:p>
            <a:r>
              <a:rPr lang="en-US" sz="1200" b="0" i="0" u="none" strike="noStrike" kern="1200" baseline="0" dirty="0" smtClean="0">
                <a:solidFill>
                  <a:schemeClr val="tx1"/>
                </a:solidFill>
                <a:latin typeface="+mn-lt"/>
                <a:ea typeface="+mn-ea"/>
                <a:cs typeface="+mn-cs"/>
              </a:rPr>
              <a:t>A member can check what awards they have in NDAWS by going to the NDAWS public website: https://awards.navy.mil. </a:t>
            </a:r>
          </a:p>
          <a:p>
            <a:r>
              <a:rPr lang="en-US" sz="1200" b="1" i="0" u="none" strike="noStrike" kern="1200" baseline="0" dirty="0" smtClean="0">
                <a:solidFill>
                  <a:schemeClr val="tx1"/>
                </a:solidFill>
                <a:latin typeface="+mn-lt"/>
                <a:ea typeface="+mn-ea"/>
                <a:cs typeface="+mn-cs"/>
              </a:rPr>
              <a:t>NDAWS Public website does not contain all the required data to ensure the award *Is Correct* </a:t>
            </a:r>
            <a:r>
              <a:rPr lang="en-US" sz="1200" b="0" i="0" u="none" strike="noStrike" kern="1200" baseline="0" dirty="0" smtClean="0">
                <a:solidFill>
                  <a:schemeClr val="tx1"/>
                </a:solidFill>
                <a:latin typeface="+mn-lt"/>
                <a:ea typeface="+mn-ea"/>
                <a:cs typeface="+mn-cs"/>
              </a:rPr>
              <a:t>(i.e. it does not show the award number). The best source is to review your NSIP/ESR record under Honors and Awards. If the dates or the award number in ESR do not agree with the document when it is because NDAWS is incorrect. </a:t>
            </a:r>
          </a:p>
          <a:p>
            <a:r>
              <a:rPr lang="en-US" sz="1200" b="0" i="0" u="none" strike="noStrike" kern="1200" baseline="0" dirty="0" smtClean="0">
                <a:solidFill>
                  <a:schemeClr val="tx1"/>
                </a:solidFill>
                <a:latin typeface="+mn-lt"/>
                <a:ea typeface="+mn-ea"/>
                <a:cs typeface="+mn-cs"/>
              </a:rPr>
              <a:t>Example: You have two NAM’s, both are in NDAWS and ESR but only the “First” award is in the OMPF record. The “Second” award is not filed to the OMPF because the award number in NDAWS has something other than a “2”. If you look at your ESR record and review the award number column it may be Null or something other than a “2”. And yes when you are looking at the NDAWS Public site you are thinking that your NDAWS record is correct because you see two NAM’s listed there, when in fact it is not. Awards must be *</a:t>
            </a:r>
            <a:r>
              <a:rPr lang="en-US" sz="1200" b="1" i="0" u="none" strike="noStrike" kern="1200" baseline="0" dirty="0" smtClean="0">
                <a:solidFill>
                  <a:schemeClr val="tx1"/>
                </a:solidFill>
                <a:latin typeface="+mn-lt"/>
                <a:ea typeface="+mn-ea"/>
                <a:cs typeface="+mn-cs"/>
              </a:rPr>
              <a:t>correct</a:t>
            </a:r>
            <a:r>
              <a:rPr lang="en-US" sz="1200" b="0" i="0" u="none" strike="noStrike" kern="1200" baseline="0" dirty="0" smtClean="0">
                <a:solidFill>
                  <a:schemeClr val="tx1"/>
                </a:solidFill>
                <a:latin typeface="+mn-lt"/>
                <a:ea typeface="+mn-ea"/>
                <a:cs typeface="+mn-cs"/>
              </a:rPr>
              <a:t>* in NDAWS before PERS-313 can add the award. This is also true for correcting awards that have already been filed, i.e. the “Second” is on file but it was corrected to read “Third”, before PERS-313 can remove/replace the award, the entry in NDAWS must be corrected also. </a:t>
            </a:r>
          </a:p>
          <a:p>
            <a:r>
              <a:rPr lang="en-US" sz="1200" b="0" i="0" u="none" strike="noStrike" kern="1200" baseline="0" dirty="0" smtClean="0">
                <a:solidFill>
                  <a:schemeClr val="tx1"/>
                </a:solidFill>
                <a:latin typeface="+mn-lt"/>
                <a:ea typeface="+mn-ea"/>
                <a:cs typeface="+mn-cs"/>
              </a:rPr>
              <a:t>Once NDAWS corrects an existing award entry (dates; award number) you will have to contact the NSIPS Helpdesk for them to correct your ESR record per NDAWS, they will not correct unless they see the correction in NDAWS. </a:t>
            </a:r>
          </a:p>
          <a:p>
            <a:r>
              <a:rPr lang="en-US" sz="1200" b="0" i="0" u="none" strike="noStrike" kern="1200" baseline="0" dirty="0" smtClean="0">
                <a:solidFill>
                  <a:schemeClr val="tx1"/>
                </a:solidFill>
                <a:latin typeface="+mn-lt"/>
                <a:ea typeface="+mn-ea"/>
                <a:cs typeface="+mn-cs"/>
              </a:rPr>
              <a:t>To search for awards using a Social Security Number (SSN), enter data on the screen and click on [Search] in the upper right corner. If the individual has changed their last name, a separate query by the previous last name will be required. NDAWS </a:t>
            </a:r>
            <a:r>
              <a:rPr lang="en-US" sz="1200" b="1" i="0" u="none" strike="noStrike" kern="1200" baseline="0" dirty="0" smtClean="0">
                <a:solidFill>
                  <a:schemeClr val="tx1"/>
                </a:solidFill>
                <a:latin typeface="+mn-lt"/>
                <a:ea typeface="+mn-ea"/>
                <a:cs typeface="+mn-cs"/>
              </a:rPr>
              <a:t>does not </a:t>
            </a:r>
            <a:r>
              <a:rPr lang="en-US" sz="1200" b="0" i="0" u="none" strike="noStrike" kern="1200" baseline="0" dirty="0" smtClean="0">
                <a:solidFill>
                  <a:schemeClr val="tx1"/>
                </a:solidFill>
                <a:latin typeface="+mn-lt"/>
                <a:ea typeface="+mn-ea"/>
                <a:cs typeface="+mn-cs"/>
              </a:rPr>
              <a:t>consolidate awards upon name change. </a:t>
            </a:r>
          </a:p>
          <a:p>
            <a:endParaRPr lang="en-US" baseline="0" dirty="0" smtClean="0"/>
          </a:p>
          <a:p>
            <a:r>
              <a:rPr lang="en-US" baseline="0" dirty="0" smtClean="0"/>
              <a:t>--------</a:t>
            </a:r>
          </a:p>
          <a:p>
            <a:r>
              <a:rPr lang="en-US" sz="1200" b="1" i="0" u="none" strike="noStrike" kern="1200" baseline="0" dirty="0" smtClean="0">
                <a:solidFill>
                  <a:schemeClr val="tx1"/>
                </a:solidFill>
                <a:latin typeface="+mn-lt"/>
                <a:ea typeface="+mn-ea"/>
                <a:cs typeface="+mn-cs"/>
              </a:rPr>
              <a:t>SERVICE SCHOOLS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Service Schools.  Verify all leadership, Military Justice, and War College schools attended are displayed.</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Only service schools (courses) listed in the Appendix C of NAVPERS 15839I, Volume II (NOOCS manual) may be added to the ODC/OSR; service schools not listed cannot be added to the ODC. The community manager will determine if the school needs to be added and they will work with NSIPS to make this addition, if necessary. Not all courses are listed on the ODC. Course completions are generally limited to those which are of substantial assistance in detailing and planning functions within the Bureau of Naval Personnel. Many significant courses are purposely omitted because they are basic to officer professional development, or because the utilization of the training is the responsibility of the graduate's subsequent commanding officer. Team, refresher, indoctrination, orientation and most fleet training are omitted for these reasons. If you feel a service school should be added to the Officer Manual, you will need to contact your community manager. </a:t>
            </a:r>
          </a:p>
          <a:p>
            <a:r>
              <a:rPr lang="en-US" sz="1200" b="0" i="0" u="none" strike="noStrike" kern="1200" baseline="0" dirty="0" smtClean="0">
                <a:solidFill>
                  <a:schemeClr val="tx1"/>
                </a:solidFill>
                <a:latin typeface="+mn-lt"/>
                <a:ea typeface="+mn-ea"/>
                <a:cs typeface="+mn-cs"/>
              </a:rPr>
              <a:t>To add a service school into the ODC, the three digit service school code, course abbreviation, completion date and duration (weeks, or “cc” if correspondence course) are required. The course completion certificate must be sent to NSIPS for the course to be entered on your ODC/OSR. Submit either by fax (504-697-0342, DSN 647-0342), or scan and email (WORD or PDF format) to NSIPSHELPDESK.fcm@navy.mil. NSIPS can also be reached through the 24-hour toll-free Help Line at 877-589-5991. As a last resort, you can send the documents via regular mail through the U.S. Postal Service to: NSIPS CUSTOMER SUPPORT CENTER, CDM SECTION, 2251 LAKESHORE DR., NEW ORLEANS, LA 70145. </a:t>
            </a:r>
          </a:p>
          <a:p>
            <a:endParaRPr lang="en-US" baseline="0" dirty="0" smtClean="0"/>
          </a:p>
          <a:p>
            <a:r>
              <a:rPr lang="en-US" baseline="0" dirty="0" smtClean="0"/>
              <a:t>Special Qualifications.</a:t>
            </a:r>
          </a:p>
          <a:p>
            <a:r>
              <a:rPr lang="en-US" baseline="0" dirty="0" smtClean="0"/>
              <a:t>NOBCs:  Up to 10 will be displayed.  These offset the number of AQDs that will be displayed.  </a:t>
            </a:r>
          </a:p>
          <a:p>
            <a:r>
              <a:rPr lang="en-US" baseline="0" dirty="0" smtClean="0"/>
              <a:t>AQDs.  Make sure you review all AQDs to ensure all JPME, HR Certification, Milestone/Command </a:t>
            </a:r>
            <a:r>
              <a:rPr lang="en-US" baseline="0" dirty="0" err="1" smtClean="0"/>
              <a:t>quals</a:t>
            </a:r>
            <a:r>
              <a:rPr lang="en-US" baseline="0" dirty="0" smtClean="0"/>
              <a:t>/completion are captured.</a:t>
            </a:r>
            <a:endParaRPr lang="en-US" dirty="0"/>
          </a:p>
        </p:txBody>
      </p:sp>
      <p:sp>
        <p:nvSpPr>
          <p:cNvPr id="4" name="Slide Number Placeholder 3"/>
          <p:cNvSpPr>
            <a:spLocks noGrp="1"/>
          </p:cNvSpPr>
          <p:nvPr>
            <p:ph type="sldNum" sz="quarter" idx="10"/>
          </p:nvPr>
        </p:nvSpPr>
        <p:spPr/>
        <p:txBody>
          <a:bodyPr/>
          <a:lstStyle/>
          <a:p>
            <a:fld id="{D1BDCC01-97ED-41D2-A0EF-C7E3565E20C9}" type="slidenum">
              <a:rPr lang="en-US" smtClean="0"/>
              <a:t>16</a:t>
            </a:fld>
            <a:endParaRPr lang="en-US"/>
          </a:p>
        </p:txBody>
      </p:sp>
    </p:spTree>
    <p:extLst>
      <p:ext uri="{BB962C8B-B14F-4D97-AF65-F5344CB8AC3E}">
        <p14:creationId xmlns:p14="http://schemas.microsoft.com/office/powerpoint/2010/main" val="870204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BDCC01-97ED-41D2-A0EF-C7E3565E20C9}" type="slidenum">
              <a:rPr lang="en-US" smtClean="0"/>
              <a:t>18</a:t>
            </a:fld>
            <a:endParaRPr lang="en-US"/>
          </a:p>
        </p:txBody>
      </p:sp>
    </p:spTree>
    <p:extLst>
      <p:ext uri="{BB962C8B-B14F-4D97-AF65-F5344CB8AC3E}">
        <p14:creationId xmlns:p14="http://schemas.microsoft.com/office/powerpoint/2010/main" val="2225360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r>
              <a:rPr lang="en-US" dirty="0" smtClean="0"/>
              <a:t>Main point/objective is emphasize the different roles Community Management how that differs from Detailing as well as how we work together.</a:t>
            </a:r>
            <a:endParaRPr lang="en-US" dirty="0"/>
          </a:p>
        </p:txBody>
      </p:sp>
      <p:sp>
        <p:nvSpPr>
          <p:cNvPr id="39940" name="Slide Number Placeholder 3"/>
          <p:cNvSpPr>
            <a:spLocks noGrp="1"/>
          </p:cNvSpPr>
          <p:nvPr>
            <p:ph type="sldNum" sz="quarter" idx="5"/>
          </p:nvPr>
        </p:nvSpPr>
        <p:spPr>
          <a:noFill/>
        </p:spPr>
        <p:txBody>
          <a:bodyPr/>
          <a:lstStyle/>
          <a:p>
            <a:fld id="{85710BDE-4B53-414F-A562-564A5C8FEAEC}" type="slidenum">
              <a:rPr lang="en-US" smtClean="0"/>
              <a:pPr/>
              <a:t>2</a:t>
            </a:fld>
            <a:endParaRPr lang="en-US" dirty="0"/>
          </a:p>
        </p:txBody>
      </p:sp>
    </p:spTree>
    <p:extLst>
      <p:ext uri="{BB962C8B-B14F-4D97-AF65-F5344CB8AC3E}">
        <p14:creationId xmlns:p14="http://schemas.microsoft.com/office/powerpoint/2010/main" val="1113816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969315" y="8829967"/>
            <a:ext cx="3039463" cy="464820"/>
          </a:xfrm>
          <a:prstGeom prst="rect">
            <a:avLst/>
          </a:prstGeom>
          <a:noFill/>
          <a:ln w="9525">
            <a:noFill/>
            <a:miter lim="800000"/>
            <a:headEnd/>
            <a:tailEnd/>
          </a:ln>
        </p:spPr>
        <p:txBody>
          <a:bodyPr lIns="93146" tIns="46572" rIns="93146" bIns="46572" anchor="b"/>
          <a:lstStyle/>
          <a:p>
            <a:pPr algn="r" defTabSz="928538"/>
            <a:fld id="{C028AE11-B2BB-4773-A969-C634D9AE1978}" type="slidenum">
              <a:rPr lang="en-US" sz="1200"/>
              <a:pPr algn="r" defTabSz="928538"/>
              <a:t>3</a:t>
            </a:fld>
            <a:endParaRPr lang="en-US" sz="1200"/>
          </a:p>
        </p:txBody>
      </p:sp>
      <p:sp>
        <p:nvSpPr>
          <p:cNvPr id="66563" name="Rectangle 7"/>
          <p:cNvSpPr txBox="1">
            <a:spLocks noGrp="1" noChangeArrowheads="1"/>
          </p:cNvSpPr>
          <p:nvPr/>
        </p:nvSpPr>
        <p:spPr bwMode="auto">
          <a:xfrm>
            <a:off x="3967692" y="8831580"/>
            <a:ext cx="3041086" cy="463207"/>
          </a:xfrm>
          <a:prstGeom prst="rect">
            <a:avLst/>
          </a:prstGeom>
          <a:noFill/>
          <a:ln w="9525">
            <a:noFill/>
            <a:miter lim="800000"/>
            <a:headEnd/>
            <a:tailEnd/>
          </a:ln>
        </p:spPr>
        <p:txBody>
          <a:bodyPr lIns="93072" tIns="46539" rIns="93072" bIns="46539" anchor="b"/>
          <a:lstStyle/>
          <a:p>
            <a:pPr algn="r" defTabSz="925303"/>
            <a:fld id="{17AA5202-78AF-479C-B9D2-93FCC41F4B94}" type="slidenum">
              <a:rPr lang="en-US" sz="1200"/>
              <a:pPr algn="r" defTabSz="925303"/>
              <a:t>3</a:t>
            </a:fld>
            <a:endParaRPr lang="en-US" sz="1200"/>
          </a:p>
        </p:txBody>
      </p:sp>
      <p:sp>
        <p:nvSpPr>
          <p:cNvPr id="66564" name="Rectangle 7"/>
          <p:cNvSpPr txBox="1">
            <a:spLocks noGrp="1" noChangeArrowheads="1"/>
          </p:cNvSpPr>
          <p:nvPr/>
        </p:nvSpPr>
        <p:spPr bwMode="auto">
          <a:xfrm>
            <a:off x="3967692" y="8829967"/>
            <a:ext cx="3041086" cy="464820"/>
          </a:xfrm>
          <a:prstGeom prst="rect">
            <a:avLst/>
          </a:prstGeom>
          <a:noFill/>
          <a:ln w="9525">
            <a:noFill/>
            <a:miter lim="800000"/>
            <a:headEnd/>
            <a:tailEnd/>
          </a:ln>
        </p:spPr>
        <p:txBody>
          <a:bodyPr lIns="93104" tIns="46552" rIns="93104" bIns="46552" anchor="b"/>
          <a:lstStyle/>
          <a:p>
            <a:pPr algn="r" defTabSz="925303"/>
            <a:fld id="{C2A32863-6407-452C-9F7E-5E663E96BF8D}" type="slidenum">
              <a:rPr lang="en-US" sz="1200">
                <a:cs typeface="Arial" pitchFamily="34" charset="0"/>
              </a:rPr>
              <a:pPr algn="r" defTabSz="925303"/>
              <a:t>3</a:t>
            </a:fld>
            <a:endParaRPr lang="en-US" sz="1200">
              <a:cs typeface="Arial" pitchFamily="34" charset="0"/>
            </a:endParaRPr>
          </a:p>
        </p:txBody>
      </p:sp>
      <p:sp>
        <p:nvSpPr>
          <p:cNvPr id="66565" name="Rectangle 2"/>
          <p:cNvSpPr>
            <a:spLocks noGrp="1" noRot="1" noChangeAspect="1" noChangeArrowheads="1" noTextEdit="1"/>
          </p:cNvSpPr>
          <p:nvPr>
            <p:ph type="sldImg"/>
          </p:nvPr>
        </p:nvSpPr>
        <p:spPr>
          <a:xfrm>
            <a:off x="1179513" y="698500"/>
            <a:ext cx="4648200" cy="3486150"/>
          </a:xfrm>
          <a:solidFill>
            <a:srgbClr val="FFFFFF"/>
          </a:solidFill>
          <a:ln/>
        </p:spPr>
      </p:sp>
      <p:sp>
        <p:nvSpPr>
          <p:cNvPr id="2" name="Notes Placeholder 1"/>
          <p:cNvSpPr>
            <a:spLocks noGrp="1"/>
          </p:cNvSpPr>
          <p:nvPr>
            <p:ph type="body" sz="quarter" idx="10"/>
          </p:nvPr>
        </p:nvSpPr>
        <p:spPr/>
        <p:txBody>
          <a:bodyPr/>
          <a:lstStyle/>
          <a:p>
            <a:r>
              <a:rPr lang="en-US" dirty="0" smtClean="0"/>
              <a:t>Purpose is</a:t>
            </a:r>
            <a:r>
              <a:rPr lang="en-US" baseline="0" dirty="0" smtClean="0"/>
              <a:t> based in law, DOPMA, US Code, DoD Inst.  To keep all the services looking relatively similar.  </a:t>
            </a:r>
          </a:p>
          <a:p>
            <a:endParaRPr lang="en-US" baseline="0" dirty="0" smtClean="0"/>
          </a:p>
          <a:p>
            <a:r>
              <a:rPr lang="en-US" baseline="0" dirty="0" smtClean="0"/>
              <a:t>Overall rule, think when you adjust the “opportunity” for the board, you aren’t adjusting the number of selections those are driven by projected vacancies, you are impacting zone size and flow point which applies to the IN ZONE population only.  </a:t>
            </a:r>
            <a:endParaRPr lang="en-US" dirty="0"/>
          </a:p>
        </p:txBody>
      </p:sp>
    </p:spTree>
    <p:extLst>
      <p:ext uri="{BB962C8B-B14F-4D97-AF65-F5344CB8AC3E}">
        <p14:creationId xmlns:p14="http://schemas.microsoft.com/office/powerpoint/2010/main" val="2039480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noChangeArrowheads="1"/>
          </p:cNvSpPr>
          <p:nvPr/>
        </p:nvSpPr>
        <p:spPr bwMode="auto">
          <a:xfrm>
            <a:off x="3969315" y="8829967"/>
            <a:ext cx="3039463" cy="464820"/>
          </a:xfrm>
          <a:prstGeom prst="rect">
            <a:avLst/>
          </a:prstGeom>
          <a:noFill/>
          <a:ln w="9525">
            <a:noFill/>
            <a:miter lim="800000"/>
            <a:headEnd/>
            <a:tailEnd/>
          </a:ln>
        </p:spPr>
        <p:txBody>
          <a:bodyPr lIns="93146" tIns="46572" rIns="93146" bIns="46572" anchor="b"/>
          <a:lstStyle/>
          <a:p>
            <a:pPr algn="r" defTabSz="928538"/>
            <a:fld id="{C028AE11-B2BB-4773-A969-C634D9AE1978}" type="slidenum">
              <a:rPr lang="en-US" sz="1200"/>
              <a:pPr algn="r" defTabSz="928538"/>
              <a:t>4</a:t>
            </a:fld>
            <a:endParaRPr lang="en-US" sz="1200"/>
          </a:p>
        </p:txBody>
      </p:sp>
      <p:sp>
        <p:nvSpPr>
          <p:cNvPr id="66563" name="Rectangle 7"/>
          <p:cNvSpPr txBox="1">
            <a:spLocks noGrp="1" noChangeArrowheads="1"/>
          </p:cNvSpPr>
          <p:nvPr/>
        </p:nvSpPr>
        <p:spPr bwMode="auto">
          <a:xfrm>
            <a:off x="3967692" y="8831580"/>
            <a:ext cx="3041086" cy="463207"/>
          </a:xfrm>
          <a:prstGeom prst="rect">
            <a:avLst/>
          </a:prstGeom>
          <a:noFill/>
          <a:ln w="9525">
            <a:noFill/>
            <a:miter lim="800000"/>
            <a:headEnd/>
            <a:tailEnd/>
          </a:ln>
        </p:spPr>
        <p:txBody>
          <a:bodyPr lIns="93072" tIns="46539" rIns="93072" bIns="46539" anchor="b"/>
          <a:lstStyle/>
          <a:p>
            <a:pPr algn="r" defTabSz="925303"/>
            <a:fld id="{17AA5202-78AF-479C-B9D2-93FCC41F4B94}" type="slidenum">
              <a:rPr lang="en-US" sz="1200"/>
              <a:pPr algn="r" defTabSz="925303"/>
              <a:t>4</a:t>
            </a:fld>
            <a:endParaRPr lang="en-US" sz="1200"/>
          </a:p>
        </p:txBody>
      </p:sp>
      <p:sp>
        <p:nvSpPr>
          <p:cNvPr id="66564" name="Rectangle 7"/>
          <p:cNvSpPr txBox="1">
            <a:spLocks noGrp="1" noChangeArrowheads="1"/>
          </p:cNvSpPr>
          <p:nvPr/>
        </p:nvSpPr>
        <p:spPr bwMode="auto">
          <a:xfrm>
            <a:off x="3967692" y="8829967"/>
            <a:ext cx="3041086" cy="464820"/>
          </a:xfrm>
          <a:prstGeom prst="rect">
            <a:avLst/>
          </a:prstGeom>
          <a:noFill/>
          <a:ln w="9525">
            <a:noFill/>
            <a:miter lim="800000"/>
            <a:headEnd/>
            <a:tailEnd/>
          </a:ln>
        </p:spPr>
        <p:txBody>
          <a:bodyPr lIns="93104" tIns="46552" rIns="93104" bIns="46552" anchor="b"/>
          <a:lstStyle/>
          <a:p>
            <a:pPr algn="r" defTabSz="925303"/>
            <a:fld id="{C2A32863-6407-452C-9F7E-5E663E96BF8D}" type="slidenum">
              <a:rPr lang="en-US" sz="1200">
                <a:cs typeface="Arial" pitchFamily="34" charset="0"/>
              </a:rPr>
              <a:pPr algn="r" defTabSz="925303"/>
              <a:t>4</a:t>
            </a:fld>
            <a:endParaRPr lang="en-US" sz="1200">
              <a:cs typeface="Arial" pitchFamily="34" charset="0"/>
            </a:endParaRPr>
          </a:p>
        </p:txBody>
      </p:sp>
      <p:sp>
        <p:nvSpPr>
          <p:cNvPr id="66565" name="Rectangle 2"/>
          <p:cNvSpPr>
            <a:spLocks noGrp="1" noRot="1" noChangeAspect="1" noChangeArrowheads="1" noTextEdit="1"/>
          </p:cNvSpPr>
          <p:nvPr>
            <p:ph type="sldImg"/>
          </p:nvPr>
        </p:nvSpPr>
        <p:spPr>
          <a:xfrm>
            <a:off x="1179513" y="698500"/>
            <a:ext cx="4648200" cy="3486150"/>
          </a:xfrm>
          <a:solidFill>
            <a:srgbClr val="FFFFFF"/>
          </a:solidFill>
          <a:ln/>
        </p:spPr>
      </p:sp>
      <p:sp>
        <p:nvSpPr>
          <p:cNvPr id="2" name="Notes Placeholder 1"/>
          <p:cNvSpPr>
            <a:spLocks noGrp="1"/>
          </p:cNvSpPr>
          <p:nvPr>
            <p:ph type="body" sz="quarter" idx="10"/>
          </p:nvPr>
        </p:nvSpPr>
        <p:spPr/>
        <p:txBody>
          <a:bodyPr/>
          <a:lstStyle/>
          <a:p>
            <a:r>
              <a:rPr lang="en-US" dirty="0" smtClean="0"/>
              <a:t>Key differences from AC:</a:t>
            </a:r>
          </a:p>
          <a:p>
            <a:pPr marL="171450" indent="-171450">
              <a:buFontTx/>
              <a:buChar char="-"/>
            </a:pPr>
            <a:r>
              <a:rPr lang="en-US" dirty="0" smtClean="0"/>
              <a:t>No flow point </a:t>
            </a:r>
          </a:p>
          <a:p>
            <a:pPr marL="0" indent="0">
              <a:buFontTx/>
              <a:buNone/>
            </a:pPr>
            <a:r>
              <a:rPr lang="en-US" dirty="0" smtClean="0"/>
              <a:t>- Also have some differences</a:t>
            </a:r>
            <a:r>
              <a:rPr lang="en-US" baseline="0" dirty="0" smtClean="0"/>
              <a:t> in continuation for CAPT, CDR</a:t>
            </a:r>
            <a:endParaRPr lang="en-US" dirty="0"/>
          </a:p>
        </p:txBody>
      </p:sp>
    </p:spTree>
    <p:extLst>
      <p:ext uri="{BB962C8B-B14F-4D97-AF65-F5344CB8AC3E}">
        <p14:creationId xmlns:p14="http://schemas.microsoft.com/office/powerpoint/2010/main" val="2642518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body" idx="1"/>
          </p:nvPr>
        </p:nvSpPr>
        <p:spPr>
          <a:xfrm>
            <a:off x="0" y="5461840"/>
            <a:ext cx="7315200" cy="3907926"/>
          </a:xfrm>
          <a:noFill/>
          <a:ln/>
        </p:spPr>
        <p:txBody>
          <a:bodyPr lIns="95306" tIns="48491" rIns="95306" bIns="48491"/>
          <a:lstStyle/>
          <a:p>
            <a:r>
              <a:rPr lang="en-US" sz="1100" dirty="0">
                <a:latin typeface="Arial" pitchFamily="34" charset="0"/>
              </a:rPr>
              <a:t>This slide summarizes the legal and policy restrictions on promotion planning.  Title 10 requires a relatively similar opportunity across the five planning years, and TIG restrictions for LCDR and CDR.   Although Title 10 allows TIG to go as low as 3 years, the plan was developed to ensure average TIG in any competitive category remains above 5 years to ensure sufficient maturity in current rank.  </a:t>
            </a:r>
          </a:p>
          <a:p>
            <a:endParaRPr lang="en-US" sz="1100" dirty="0">
              <a:latin typeface="Arial" pitchFamily="34" charset="0"/>
            </a:endParaRPr>
          </a:p>
          <a:p>
            <a:r>
              <a:rPr lang="en-US" sz="1100" dirty="0">
                <a:latin typeface="Arial" pitchFamily="34" charset="0"/>
              </a:rPr>
              <a:t>SECNAV policy also requires the plan to provide relatively similar promotion opportunity over a period of 5 years.   This has been defined as maintaining within 10% of the rolling average of the five year period centered on the current planning year.  For this year, it is FY19 to </a:t>
            </a:r>
            <a:r>
              <a:rPr lang="en-US" sz="1100" dirty="0" err="1">
                <a:latin typeface="Arial" pitchFamily="34" charset="0"/>
              </a:rPr>
              <a:t>FY23</a:t>
            </a:r>
            <a:r>
              <a:rPr lang="en-US" sz="1100" dirty="0">
                <a:latin typeface="Arial" pitchFamily="34" charset="0"/>
              </a:rPr>
              <a:t>.</a:t>
            </a:r>
          </a:p>
          <a:p>
            <a:endParaRPr lang="en-US" sz="1100" dirty="0">
              <a:latin typeface="Arial" pitchFamily="34" charset="0"/>
            </a:endParaRPr>
          </a:p>
        </p:txBody>
      </p:sp>
      <p:sp>
        <p:nvSpPr>
          <p:cNvPr id="26628" name="Rectangle 3"/>
          <p:cNvSpPr>
            <a:spLocks noGrp="1" noRot="1" noChangeAspect="1" noChangeArrowheads="1" noTextEdit="1"/>
          </p:cNvSpPr>
          <p:nvPr>
            <p:ph type="sldImg"/>
          </p:nvPr>
        </p:nvSpPr>
        <p:spPr>
          <a:xfrm>
            <a:off x="47625" y="0"/>
            <a:ext cx="7216775" cy="5411788"/>
          </a:xfrm>
          <a:ln cap="flat"/>
        </p:spPr>
      </p:sp>
      <p:sp>
        <p:nvSpPr>
          <p:cNvPr id="2" name="Slide Number Placeholder 1"/>
          <p:cNvSpPr>
            <a:spLocks noGrp="1"/>
          </p:cNvSpPr>
          <p:nvPr>
            <p:ph type="sldNum" sz="quarter" idx="10"/>
          </p:nvPr>
        </p:nvSpPr>
        <p:spPr/>
        <p:txBody>
          <a:bodyPr/>
          <a:lstStyle/>
          <a:p>
            <a:pPr marL="0" marR="0" lvl="0" indent="0" algn="r" defTabSz="931794" rtl="0" eaLnBrk="1" fontAlgn="base" latinLnBrk="0" hangingPunct="1">
              <a:lnSpc>
                <a:spcPct val="100000"/>
              </a:lnSpc>
              <a:spcBef>
                <a:spcPct val="0"/>
              </a:spcBef>
              <a:spcAft>
                <a:spcPct val="0"/>
              </a:spcAft>
              <a:buClrTx/>
              <a:buSzTx/>
              <a:buFontTx/>
              <a:buNone/>
              <a:tabLst/>
              <a:defRPr/>
            </a:pPr>
            <a:fld id="{E0E1230B-ACD8-43FA-A3FB-3EEFF40A83F4}" type="slidenum">
              <a:rPr kumimoji="0" lang="en-US" sz="12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31794"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mn-ea"/>
              <a:cs typeface="Arial" charset="0"/>
            </a:endParaRPr>
          </a:p>
        </p:txBody>
      </p:sp>
    </p:spTree>
    <p:extLst>
      <p:ext uri="{BB962C8B-B14F-4D97-AF65-F5344CB8AC3E}">
        <p14:creationId xmlns:p14="http://schemas.microsoft.com/office/powerpoint/2010/main" val="3612700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p:cNvSpPr>
            <a:spLocks noGrp="1" noChangeArrowheads="1"/>
          </p:cNvSpPr>
          <p:nvPr>
            <p:ph type="sldNum" sz="quarter" idx="5"/>
          </p:nvPr>
        </p:nvSpPr>
        <p:spPr>
          <a:noFill/>
        </p:spPr>
        <p:txBody>
          <a:bodyPr/>
          <a:lstStyle/>
          <a:p>
            <a:pPr defTabSz="964969">
              <a:defRPr/>
            </a:pPr>
            <a:fld id="{D80A53E7-446B-48A0-BC65-F45F7F0D5B39}" type="slidenum">
              <a:rPr lang="en-US">
                <a:solidFill>
                  <a:prstClr val="black"/>
                </a:solidFill>
                <a:latin typeface="Times New Roman" pitchFamily="18" charset="0"/>
                <a:cs typeface="+mn-cs"/>
              </a:rPr>
              <a:pPr defTabSz="964969">
                <a:defRPr/>
              </a:pPr>
              <a:t>6</a:t>
            </a:fld>
            <a:endParaRPr lang="en-US">
              <a:solidFill>
                <a:prstClr val="black"/>
              </a:solidFill>
              <a:latin typeface="Times New Roman" pitchFamily="18" charset="0"/>
              <a:cs typeface="+mn-cs"/>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US" dirty="0" err="1" smtClean="0"/>
              <a:t>Flowpoint</a:t>
            </a:r>
            <a:r>
              <a:rPr lang="en-US" dirty="0" smtClean="0"/>
              <a:t> – average years and months of service when a due course officer is promoted, not frocked</a:t>
            </a:r>
          </a:p>
          <a:p>
            <a:pPr lvl="1"/>
            <a:r>
              <a:rPr lang="en-US" dirty="0" smtClean="0"/>
              <a:t>Calculated for you in the Officer Promotion Calculator Model (OPCM) … otherwise known as “Flowpoint Calculator”</a:t>
            </a:r>
          </a:p>
          <a:p>
            <a:pPr lvl="1"/>
            <a:r>
              <a:rPr lang="en-US" dirty="0" smtClean="0"/>
              <a:t>You’ll have to take that data from OPCM and plug it in manually to the Green Sheets, which will be covered</a:t>
            </a:r>
            <a:r>
              <a:rPr lang="en-US" baseline="0" dirty="0" smtClean="0"/>
              <a:t> more in depth in later slides</a:t>
            </a:r>
            <a:r>
              <a:rPr lang="en-US" dirty="0" smtClean="0"/>
              <a:t>.</a:t>
            </a:r>
          </a:p>
          <a:p>
            <a:endParaRPr lang="en-US" dirty="0" smtClean="0"/>
          </a:p>
          <a:p>
            <a:r>
              <a:rPr lang="en-US" dirty="0" smtClean="0"/>
              <a:t>Note difference between “Opportunity” and “Selection Rate”  the terms are often confused in communications.  Opportunity is something you as the OCM and me as the Promotion Planner use to adjust the zone size and therefore </a:t>
            </a:r>
            <a:r>
              <a:rPr lang="en-US" dirty="0" err="1" smtClean="0"/>
              <a:t>flowpoint</a:t>
            </a:r>
            <a:r>
              <a:rPr lang="en-US" dirty="0" smtClean="0"/>
              <a:t>.  Selection rate is determined after the board completes and the actual selections are publicized.</a:t>
            </a:r>
          </a:p>
          <a:p>
            <a:pPr lvl="1"/>
            <a:r>
              <a:rPr lang="en-US" sz="1500" dirty="0"/>
              <a:t>For example:  If 100 officers are in the zone, and there are 10 AZ plus 80 IZ plus 5 BZ, then Selection Rate is 95% = (10+80+5)/100 </a:t>
            </a:r>
          </a:p>
          <a:p>
            <a:pPr lvl="1"/>
            <a:r>
              <a:rPr lang="en-US" sz="1500" dirty="0"/>
              <a:t>We do not count the junior eligibles in the numerator, but do in the denominator</a:t>
            </a:r>
          </a:p>
          <a:p>
            <a:endParaRPr lang="en-US" dirty="0" smtClean="0"/>
          </a:p>
          <a:p>
            <a:r>
              <a:rPr lang="en-US" dirty="0" smtClean="0"/>
              <a:t>Requirements are the ROPA, Vacancies are things like retirements, deaths, promotions, lateral transfers out; and the legal limit is </a:t>
            </a:r>
            <a:r>
              <a:rPr lang="en-US" baseline="0" dirty="0" smtClean="0"/>
              <a:t>DOPMA table that limits the officer corps size relative to the size of the Enlisted population, and further limits the population by paygrade in the control grades</a:t>
            </a:r>
            <a:r>
              <a:rPr lang="en-US" dirty="0" smtClean="0"/>
              <a:t>.</a:t>
            </a:r>
          </a:p>
          <a:p>
            <a:pPr lvl="1"/>
            <a:r>
              <a:rPr lang="en-US" dirty="0" smtClean="0"/>
              <a:t>You won’t have to worry about figuring</a:t>
            </a:r>
            <a:r>
              <a:rPr lang="en-US" baseline="0" dirty="0" smtClean="0"/>
              <a:t> for any DOPMA limits … the inventory data that is published by N10 already takes this into consideration.</a:t>
            </a:r>
            <a:endParaRPr lang="en-US" dirty="0" smtClean="0"/>
          </a:p>
        </p:txBody>
      </p:sp>
    </p:spTree>
    <p:extLst>
      <p:ext uri="{BB962C8B-B14F-4D97-AF65-F5344CB8AC3E}">
        <p14:creationId xmlns:p14="http://schemas.microsoft.com/office/powerpoint/2010/main" val="2995111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5"/>
          <p:cNvSpPr>
            <a:spLocks noGrp="1" noChangeArrowheads="1"/>
          </p:cNvSpPr>
          <p:nvPr>
            <p:ph type="sldNum" sz="quarter" idx="5"/>
          </p:nvPr>
        </p:nvSpPr>
        <p:spPr>
          <a:noFill/>
        </p:spPr>
        <p:txBody>
          <a:bodyPr/>
          <a:lstStyle/>
          <a:p>
            <a:fld id="{6AA0A3F4-7609-4AF8-8416-2481243B7382}" type="slidenum">
              <a:rPr lang="en-US" smtClean="0"/>
              <a:pPr/>
              <a:t>7</a:t>
            </a:fld>
            <a:endParaRPr lang="en-US"/>
          </a:p>
        </p:txBody>
      </p:sp>
      <p:sp>
        <p:nvSpPr>
          <p:cNvPr id="64515" name="Rectangle 2"/>
          <p:cNvSpPr>
            <a:spLocks noGrp="1" noRot="1" noChangeAspect="1" noChangeArrowheads="1" noTextEdit="1"/>
          </p:cNvSpPr>
          <p:nvPr>
            <p:ph type="sldImg"/>
          </p:nvPr>
        </p:nvSpPr>
        <p:spPr>
          <a:xfrm>
            <a:off x="1144588" y="201613"/>
            <a:ext cx="4625975" cy="3468687"/>
          </a:xfrm>
          <a:ln cap="flat"/>
        </p:spPr>
      </p:sp>
      <p:sp>
        <p:nvSpPr>
          <p:cNvPr id="2" name="Notes Placeholder 1"/>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668545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5"/>
          <p:cNvSpPr>
            <a:spLocks noGrp="1" noChangeArrowheads="1"/>
          </p:cNvSpPr>
          <p:nvPr>
            <p:ph type="sldNum" sz="quarter" idx="5"/>
          </p:nvPr>
        </p:nvSpPr>
        <p:spPr>
          <a:noFill/>
        </p:spPr>
        <p:txBody>
          <a:bodyPr/>
          <a:lstStyle/>
          <a:p>
            <a:fld id="{6AA0A3F4-7609-4AF8-8416-2481243B7382}" type="slidenum">
              <a:rPr lang="en-US" smtClean="0"/>
              <a:pPr/>
              <a:t>8</a:t>
            </a:fld>
            <a:endParaRPr lang="en-US"/>
          </a:p>
        </p:txBody>
      </p:sp>
      <p:sp>
        <p:nvSpPr>
          <p:cNvPr id="64515" name="Rectangle 2"/>
          <p:cNvSpPr>
            <a:spLocks noGrp="1" noRot="1" noChangeAspect="1" noChangeArrowheads="1" noTextEdit="1"/>
          </p:cNvSpPr>
          <p:nvPr>
            <p:ph type="sldImg"/>
          </p:nvPr>
        </p:nvSpPr>
        <p:spPr>
          <a:xfrm>
            <a:off x="1144588" y="201613"/>
            <a:ext cx="4625975" cy="3468687"/>
          </a:xfrm>
          <a:ln cap="flat"/>
        </p:spPr>
      </p:sp>
      <p:sp>
        <p:nvSpPr>
          <p:cNvPr id="2" name="Notes Placeholder 1"/>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152090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dirty="0">
              <a:latin typeface="Arial" pitchFamily="34" charset="0"/>
            </a:endParaRPr>
          </a:p>
        </p:txBody>
      </p:sp>
      <p:sp>
        <p:nvSpPr>
          <p:cNvPr id="71684" name="Slide Number Placeholder 3"/>
          <p:cNvSpPr>
            <a:spLocks noGrp="1"/>
          </p:cNvSpPr>
          <p:nvPr>
            <p:ph type="sldNum" sz="quarter" idx="5"/>
          </p:nvPr>
        </p:nvSpPr>
        <p:spPr>
          <a:noFill/>
        </p:spPr>
        <p:txBody>
          <a:bodyPr/>
          <a:lstStyle/>
          <a:p>
            <a:fld id="{7263BD90-5C01-47B2-B08D-465B3AFD296A}" type="slidenum">
              <a:rPr lang="en-US" smtClean="0">
                <a:latin typeface="Arial" pitchFamily="34" charset="0"/>
              </a:rPr>
              <a:pPr/>
              <a:t>9</a:t>
            </a:fld>
            <a:endParaRPr lang="en-US">
              <a:latin typeface="Arial" pitchFamily="34" charset="0"/>
            </a:endParaRPr>
          </a:p>
        </p:txBody>
      </p:sp>
    </p:spTree>
    <p:extLst>
      <p:ext uri="{BB962C8B-B14F-4D97-AF65-F5344CB8AC3E}">
        <p14:creationId xmlns:p14="http://schemas.microsoft.com/office/powerpoint/2010/main" val="3081411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76200"/>
            <a:ext cx="2065338"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76200"/>
            <a:ext cx="60452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81000" y="76200"/>
            <a:ext cx="8262938" cy="6400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90500"/>
            <a:ext cx="8229600" cy="838200"/>
          </a:xfrm>
        </p:spPr>
        <p:txBody>
          <a:bodyPr/>
          <a:lstStyle/>
          <a:p>
            <a:r>
              <a:rPr lang="en-US"/>
              <a:t>Click to edit Master title style</a:t>
            </a:r>
          </a:p>
        </p:txBody>
      </p:sp>
      <p:sp>
        <p:nvSpPr>
          <p:cNvPr id="3" name="Content Placeholder 2"/>
          <p:cNvSpPr>
            <a:spLocks noGrp="1"/>
          </p:cNvSpPr>
          <p:nvPr>
            <p:ph sz="half" idx="1"/>
          </p:nvPr>
        </p:nvSpPr>
        <p:spPr>
          <a:xfrm>
            <a:off x="414338" y="1371600"/>
            <a:ext cx="40386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05338" y="13716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05338" y="40005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190500"/>
            <a:ext cx="8229600" cy="838200"/>
          </a:xfrm>
        </p:spPr>
        <p:txBody>
          <a:bodyPr/>
          <a:lstStyle/>
          <a:p>
            <a:r>
              <a:rPr lang="en-US"/>
              <a:t>Click to edit Master title style</a:t>
            </a:r>
          </a:p>
        </p:txBody>
      </p:sp>
      <p:sp>
        <p:nvSpPr>
          <p:cNvPr id="3" name="Table Placeholder 2"/>
          <p:cNvSpPr>
            <a:spLocks noGrp="1"/>
          </p:cNvSpPr>
          <p:nvPr>
            <p:ph type="tbl" idx="1"/>
          </p:nvPr>
        </p:nvSpPr>
        <p:spPr>
          <a:xfrm>
            <a:off x="414338" y="1371600"/>
            <a:ext cx="8229600" cy="5105400"/>
          </a:xfrm>
        </p:spPr>
        <p:txBody>
          <a:bodyPr/>
          <a:lstStyle/>
          <a:p>
            <a:pPr lvl="0"/>
            <a:endParaRPr lang="en-US" noProof="0" dirty="0"/>
          </a:p>
        </p:txBody>
      </p:sp>
      <p:sp>
        <p:nvSpPr>
          <p:cNvPr id="4"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190500"/>
            <a:ext cx="8229600" cy="838200"/>
          </a:xfrm>
        </p:spPr>
        <p:txBody>
          <a:bodyPr/>
          <a:lstStyle/>
          <a:p>
            <a:r>
              <a:rPr lang="en-US"/>
              <a:t>Click to edit Master title style</a:t>
            </a:r>
          </a:p>
        </p:txBody>
      </p:sp>
      <p:sp>
        <p:nvSpPr>
          <p:cNvPr id="3" name="Chart Placeholder 2"/>
          <p:cNvSpPr>
            <a:spLocks noGrp="1"/>
          </p:cNvSpPr>
          <p:nvPr>
            <p:ph type="chart" idx="1"/>
          </p:nvPr>
        </p:nvSpPr>
        <p:spPr>
          <a:xfrm>
            <a:off x="414338" y="1371600"/>
            <a:ext cx="8229600" cy="5105400"/>
          </a:xfrm>
        </p:spPr>
        <p:txBody>
          <a:bodyPr/>
          <a:lstStyle/>
          <a:p>
            <a:pPr lvl="0"/>
            <a:endParaRPr lang="en-US" noProof="0" dirty="0"/>
          </a:p>
        </p:txBody>
      </p:sp>
      <p:sp>
        <p:nvSpPr>
          <p:cNvPr id="4"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190500"/>
            <a:ext cx="8229600" cy="838200"/>
          </a:xfrm>
        </p:spPr>
        <p:txBody>
          <a:bodyPr/>
          <a:lstStyle/>
          <a:p>
            <a:r>
              <a:rPr lang="en-US"/>
              <a:t>Click to edit Master title style</a:t>
            </a:r>
          </a:p>
        </p:txBody>
      </p:sp>
      <p:sp>
        <p:nvSpPr>
          <p:cNvPr id="3" name="Content Placeholder 2"/>
          <p:cNvSpPr>
            <a:spLocks noGrp="1"/>
          </p:cNvSpPr>
          <p:nvPr>
            <p:ph sz="quarter" idx="1"/>
          </p:nvPr>
        </p:nvSpPr>
        <p:spPr>
          <a:xfrm>
            <a:off x="414338" y="13716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05338" y="13716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14338" y="40005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05338" y="40005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umper Sticker">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777240"/>
          </a:xfrm>
          <a:prstGeom prst="rect">
            <a:avLst/>
          </a:prstGeom>
        </p:spPr>
        <p:txBody>
          <a:bodyPr rIns="0" anchor="ctr"/>
          <a:lstStyle>
            <a:lvl1pPr algn="r">
              <a:defRPr sz="3200" b="1" i="0">
                <a:solidFill>
                  <a:srgbClr val="002060"/>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28600" y="1295400"/>
            <a:ext cx="8686800" cy="4779962"/>
          </a:xfrm>
          <a:prstGeom prst="rect">
            <a:avLst/>
          </a:prstGeom>
        </p:spPr>
        <p:txBody>
          <a:bodyPr lIns="0" tIns="0" rIns="0" bIns="0"/>
          <a:lstStyle>
            <a:lvl1pPr marL="228600" indent="-228600">
              <a:spcBef>
                <a:spcPts val="0"/>
              </a:spcBef>
              <a:buFont typeface="Wingdings" panose="05000000000000000000" pitchFamily="2" charset="2"/>
              <a:buChar char="§"/>
              <a:defRPr sz="2000" b="1">
                <a:latin typeface="Arial" panose="020B0604020202020204" pitchFamily="34" charset="0"/>
                <a:cs typeface="Arial" panose="020B0604020202020204" pitchFamily="34" charset="0"/>
              </a:defRPr>
            </a:lvl1pPr>
            <a:lvl2pPr marL="457200" indent="-228600">
              <a:buFont typeface="Arial" panose="020B0604020202020204" pitchFamily="34" charset="0"/>
              <a:buChar char="•"/>
              <a:defRPr sz="1800">
                <a:latin typeface="Arial" panose="020B0604020202020204" pitchFamily="34" charset="0"/>
                <a:cs typeface="Arial" panose="020B0604020202020204" pitchFamily="34" charset="0"/>
              </a:defRPr>
            </a:lvl2pPr>
            <a:lvl3pPr marL="804863" indent="-234950">
              <a:buFont typeface="Arial" panose="020B0604020202020204" pitchFamily="34" charset="0"/>
              <a:buChar char="̶"/>
              <a:defRPr sz="1600">
                <a:latin typeface="Arial" panose="020B0604020202020204" pitchFamily="34" charset="0"/>
                <a:cs typeface="Arial" panose="020B0604020202020204" pitchFamily="34" charset="0"/>
              </a:defRPr>
            </a:lvl3pPr>
            <a:lvl4pPr marL="1033463" indent="-228600">
              <a:buFont typeface="Wingdings" panose="05000000000000000000" pitchFamily="2" charset="2"/>
              <a:buChar char="§"/>
              <a:defRPr sz="1400">
                <a:latin typeface="Arial" panose="020B0604020202020204" pitchFamily="34" charset="0"/>
                <a:cs typeface="Arial" panose="020B0604020202020204" pitchFamily="34" charset="0"/>
              </a:defRPr>
            </a:lvl4pPr>
            <a:lvl5pPr marL="1262063" indent="-228600">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6"/>
          <p:cNvGrpSpPr/>
          <p:nvPr/>
        </p:nvGrpSpPr>
        <p:grpSpPr>
          <a:xfrm>
            <a:off x="228600" y="1121571"/>
            <a:ext cx="8686800" cy="76200"/>
            <a:chOff x="228600" y="1173163"/>
            <a:chExt cx="8686800" cy="76200"/>
          </a:xfrm>
        </p:grpSpPr>
        <p:sp>
          <p:nvSpPr>
            <p:cNvPr id="8"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dirty="0">
                <a:solidFill>
                  <a:prstClr val="black"/>
                </a:solidFill>
              </a:endParaRPr>
            </a:p>
          </p:txBody>
        </p:sp>
        <p:sp>
          <p:nvSpPr>
            <p:cNvPr id="9"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dirty="0">
                <a:solidFill>
                  <a:prstClr val="black"/>
                </a:solidFill>
              </a:endParaRPr>
            </a:p>
          </p:txBody>
        </p:sp>
      </p:gr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dirty="0">
              <a:solidFill>
                <a:prstClr val="black"/>
              </a:solidFill>
            </a:endParaRPr>
          </a:p>
        </p:txBody>
      </p:sp>
      <p:sp>
        <p:nvSpPr>
          <p:cNvPr id="12" name="Slide Number Placeholder 2"/>
          <p:cNvSpPr>
            <a:spLocks noGrp="1"/>
          </p:cNvSpPr>
          <p:nvPr>
            <p:ph type="sldNum" sz="quarter" idx="12"/>
          </p:nvPr>
        </p:nvSpPr>
        <p:spPr>
          <a:xfrm>
            <a:off x="8381997" y="6617253"/>
            <a:ext cx="533400" cy="240748"/>
          </a:xfrm>
          <a:prstGeom prst="rect">
            <a:avLst/>
          </a:prstGeom>
        </p:spPr>
        <p:txBody>
          <a:bodyPr rIns="0"/>
          <a:lstStyle>
            <a:lvl1pPr algn="r">
              <a:defRPr sz="1000"/>
            </a:lvl1pPr>
          </a:lstStyle>
          <a:p>
            <a:fld id="{404AB8AB-3EBC-43BA-8934-64629AF21890}" type="slidenum">
              <a:rPr lang="en-US" smtClean="0">
                <a:solidFill>
                  <a:prstClr val="black"/>
                </a:solidFill>
              </a:rPr>
              <a:pPr/>
              <a:t>‹#›</a:t>
            </a:fld>
            <a:endParaRPr lang="en-US" dirty="0">
              <a:solidFill>
                <a:prstClr val="black"/>
              </a:solidFill>
            </a:endParaRPr>
          </a:p>
        </p:txBody>
      </p:sp>
      <p:sp>
        <p:nvSpPr>
          <p:cNvPr id="16" name="Content Placeholder 15"/>
          <p:cNvSpPr>
            <a:spLocks noGrp="1"/>
          </p:cNvSpPr>
          <p:nvPr>
            <p:ph sz="quarter" idx="13"/>
          </p:nvPr>
        </p:nvSpPr>
        <p:spPr>
          <a:xfrm>
            <a:off x="233363" y="6106188"/>
            <a:ext cx="8682034" cy="458834"/>
          </a:xfrm>
          <a:prstGeom prst="rect">
            <a:avLst/>
          </a:prstGeom>
          <a:gradFill flip="none" rotWithShape="1">
            <a:gsLst>
              <a:gs pos="0">
                <a:srgbClr val="002060"/>
              </a:gs>
              <a:gs pos="100000">
                <a:srgbClr val="0000FF"/>
              </a:gs>
            </a:gsLst>
            <a:lin ang="16200000" scaled="1"/>
            <a:tileRect/>
          </a:gradFill>
        </p:spPr>
        <p:txBody>
          <a:bodyPr lIns="0" tIns="0" rIns="0" bIns="0" anchor="ctr"/>
          <a:lstStyle>
            <a:lvl1pPr marL="0" indent="0" algn="ctr">
              <a:spcBef>
                <a:spcPts val="0"/>
              </a:spcBef>
              <a:buNone/>
              <a:defRPr sz="1800" b="1" i="1">
                <a:solidFill>
                  <a:schemeClr val="bg1"/>
                </a:solidFill>
              </a:defRPr>
            </a:lvl1pPr>
            <a:lvl2pPr marL="457200" indent="0" algn="ctr">
              <a:buNone/>
              <a:defRPr sz="1800" b="1"/>
            </a:lvl2pPr>
            <a:lvl3pPr marL="914400" indent="0" algn="ctr">
              <a:buNone/>
              <a:defRPr sz="1800" b="1"/>
            </a:lvl3pPr>
            <a:lvl4pPr marL="1371600" indent="0" algn="ctr">
              <a:buNone/>
              <a:defRPr sz="1800" b="1"/>
            </a:lvl4pPr>
            <a:lvl5pPr marL="1828800" indent="0" algn="ctr">
              <a:buNone/>
              <a:defRPr sz="1800" b="1"/>
            </a:lvl5pPr>
          </a:lstStyle>
          <a:p>
            <a:pPr lvl="0"/>
            <a:r>
              <a:rPr lang="en-US" dirty="0" smtClean="0"/>
              <a:t>Edit Master text styles</a:t>
            </a:r>
          </a:p>
        </p:txBody>
      </p:sp>
      <p:pic>
        <p:nvPicPr>
          <p:cNvPr id="11" name="Picture 10"/>
          <p:cNvPicPr>
            <a:picLocks noChangeAspect="1"/>
          </p:cNvPicPr>
          <p:nvPr userDrawn="1"/>
        </p:nvPicPr>
        <p:blipFill>
          <a:blip r:embed="rId2"/>
          <a:stretch>
            <a:fillRect/>
          </a:stretch>
        </p:blipFill>
        <p:spPr>
          <a:xfrm>
            <a:off x="227567" y="236615"/>
            <a:ext cx="777240" cy="777240"/>
          </a:xfrm>
          <a:prstGeom prst="rect">
            <a:avLst/>
          </a:prstGeom>
        </p:spPr>
      </p:pic>
    </p:spTree>
    <p:extLst>
      <p:ext uri="{BB962C8B-B14F-4D97-AF65-F5344CB8AC3E}">
        <p14:creationId xmlns:p14="http://schemas.microsoft.com/office/powerpoint/2010/main" val="101455960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p15:clr>
            <a:srgbClr val="FBAE40"/>
          </p15:clr>
        </p15:guide>
        <p15:guide id="2" orient="horz" pos="2160">
          <p15:clr>
            <a:srgbClr val="FBAE40"/>
          </p15:clr>
        </p15:guide>
        <p15:guide id="3" orient="horz" pos="81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48437" y="1079607"/>
            <a:ext cx="82296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3"/>
          <p:cNvSpPr>
            <a:spLocks noGrp="1" noChangeArrowheads="1"/>
          </p:cNvSpPr>
          <p:nvPr>
            <p:ph type="ftr" sz="quarter" idx="10"/>
          </p:nvPr>
        </p:nvSpPr>
        <p:spPr>
          <a:ln/>
        </p:spPr>
        <p:txBody>
          <a:bodyPr/>
          <a:lstStyle>
            <a:lvl1pPr>
              <a:defRPr/>
            </a:lvl1pPr>
          </a:lstStyle>
          <a:p>
            <a:pPr>
              <a:defRPr/>
            </a:pPr>
            <a:endParaRPr lang="en-US"/>
          </a:p>
        </p:txBody>
      </p:sp>
      <p:sp>
        <p:nvSpPr>
          <p:cNvPr id="5" name="Slide Number Placeholder 4"/>
          <p:cNvSpPr txBox="1">
            <a:spLocks noGrp="1"/>
          </p:cNvSpPr>
          <p:nvPr userDrawn="1"/>
        </p:nvSpPr>
        <p:spPr bwMode="auto">
          <a:xfrm>
            <a:off x="6933525" y="6477600"/>
            <a:ext cx="2133600" cy="304800"/>
          </a:xfrm>
          <a:prstGeom prst="rect">
            <a:avLst/>
          </a:prstGeom>
          <a:noFill/>
          <a:ln w="9525">
            <a:noFill/>
            <a:miter lim="800000"/>
            <a:headEnd/>
            <a:tailEnd/>
          </a:ln>
        </p:spPr>
        <p:txBody>
          <a:bodyPr/>
          <a:lstStyle/>
          <a:p>
            <a:pPr algn="r">
              <a:defRPr/>
            </a:pPr>
            <a:fld id="{2A056F0F-CED7-46D2-A5FB-08FDDD7F622E}" type="slidenum">
              <a:rPr lang="en-US" sz="1200"/>
              <a:pPr algn="r">
                <a:defRPr/>
              </a:pPr>
              <a:t>‹#›</a:t>
            </a:fld>
            <a:endParaRPr lang="en-US" sz="1200" dirty="0"/>
          </a:p>
        </p:txBody>
      </p:sp>
    </p:spTree>
    <p:extLst>
      <p:ext uri="{BB962C8B-B14F-4D97-AF65-F5344CB8AC3E}">
        <p14:creationId xmlns:p14="http://schemas.microsoft.com/office/powerpoint/2010/main" val="31835325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73"/>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76364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4338" y="1371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05338" y="1371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115900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498727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378806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223494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394662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1787583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516945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76200"/>
            <a:ext cx="2065338"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76200"/>
            <a:ext cx="60452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062365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81000" y="76200"/>
            <a:ext cx="8262938" cy="6400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460276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90500"/>
            <a:ext cx="8229600" cy="838200"/>
          </a:xfrm>
        </p:spPr>
        <p:txBody>
          <a:bodyPr/>
          <a:lstStyle/>
          <a:p>
            <a:r>
              <a:rPr lang="en-US"/>
              <a:t>Click to edit Master title style</a:t>
            </a:r>
          </a:p>
        </p:txBody>
      </p:sp>
      <p:sp>
        <p:nvSpPr>
          <p:cNvPr id="3" name="Content Placeholder 2"/>
          <p:cNvSpPr>
            <a:spLocks noGrp="1"/>
          </p:cNvSpPr>
          <p:nvPr>
            <p:ph sz="half" idx="1"/>
          </p:nvPr>
        </p:nvSpPr>
        <p:spPr>
          <a:xfrm>
            <a:off x="414338" y="1371600"/>
            <a:ext cx="40386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05338" y="13716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05338" y="40005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5738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4338" y="1371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05338" y="1371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121465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190500"/>
            <a:ext cx="8229600" cy="838200"/>
          </a:xfrm>
        </p:spPr>
        <p:txBody>
          <a:bodyPr/>
          <a:lstStyle/>
          <a:p>
            <a:r>
              <a:rPr lang="en-US"/>
              <a:t>Click to edit Master title style</a:t>
            </a:r>
          </a:p>
        </p:txBody>
      </p:sp>
      <p:sp>
        <p:nvSpPr>
          <p:cNvPr id="3" name="Table Placeholder 2"/>
          <p:cNvSpPr>
            <a:spLocks noGrp="1"/>
          </p:cNvSpPr>
          <p:nvPr>
            <p:ph type="tbl" idx="1"/>
          </p:nvPr>
        </p:nvSpPr>
        <p:spPr>
          <a:xfrm>
            <a:off x="414338" y="1371600"/>
            <a:ext cx="8229600" cy="5105400"/>
          </a:xfrm>
        </p:spPr>
        <p:txBody>
          <a:bodyPr/>
          <a:lstStyle/>
          <a:p>
            <a:pPr lvl="0"/>
            <a:endParaRPr lang="en-US" noProof="0"/>
          </a:p>
        </p:txBody>
      </p:sp>
      <p:sp>
        <p:nvSpPr>
          <p:cNvPr id="4"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891096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190500"/>
            <a:ext cx="8229600" cy="838200"/>
          </a:xfrm>
        </p:spPr>
        <p:txBody>
          <a:bodyPr/>
          <a:lstStyle/>
          <a:p>
            <a:r>
              <a:rPr lang="en-US"/>
              <a:t>Click to edit Master title style</a:t>
            </a:r>
          </a:p>
        </p:txBody>
      </p:sp>
      <p:sp>
        <p:nvSpPr>
          <p:cNvPr id="3" name="Chart Placeholder 2"/>
          <p:cNvSpPr>
            <a:spLocks noGrp="1"/>
          </p:cNvSpPr>
          <p:nvPr>
            <p:ph type="chart" idx="1"/>
          </p:nvPr>
        </p:nvSpPr>
        <p:spPr>
          <a:xfrm>
            <a:off x="414338" y="1371600"/>
            <a:ext cx="8229600" cy="5105400"/>
          </a:xfrm>
        </p:spPr>
        <p:txBody>
          <a:bodyPr/>
          <a:lstStyle/>
          <a:p>
            <a:pPr lvl="0"/>
            <a:endParaRPr lang="en-US" noProof="0"/>
          </a:p>
        </p:txBody>
      </p:sp>
      <p:sp>
        <p:nvSpPr>
          <p:cNvPr id="4"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902497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81000" y="190500"/>
            <a:ext cx="8229600" cy="838200"/>
          </a:xfrm>
        </p:spPr>
        <p:txBody>
          <a:bodyPr/>
          <a:lstStyle/>
          <a:p>
            <a:r>
              <a:rPr lang="en-US"/>
              <a:t>Click to edit Master title style</a:t>
            </a:r>
          </a:p>
        </p:txBody>
      </p:sp>
      <p:sp>
        <p:nvSpPr>
          <p:cNvPr id="3" name="Content Placeholder 2"/>
          <p:cNvSpPr>
            <a:spLocks noGrp="1"/>
          </p:cNvSpPr>
          <p:nvPr>
            <p:ph sz="quarter" idx="1"/>
          </p:nvPr>
        </p:nvSpPr>
        <p:spPr>
          <a:xfrm>
            <a:off x="414338" y="13716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05338" y="13716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14338" y="40005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05338" y="4000500"/>
            <a:ext cx="4038600" cy="2476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3"/>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1324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3"/>
          <p:cNvSpPr>
            <a:spLocks noGrp="1" noChangeArrowheads="1"/>
          </p:cNvSpPr>
          <p:nvPr>
            <p:ph type="ftr" sz="quarter" idx="10"/>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 Target="../slides/slide18.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 Target="../slides/slide3.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jpe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381000" y="190500"/>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TITLE OF SLIDE</a:t>
            </a:r>
          </a:p>
        </p:txBody>
      </p:sp>
      <p:sp>
        <p:nvSpPr>
          <p:cNvPr id="5123" name="Rectangle 3"/>
          <p:cNvSpPr>
            <a:spLocks noGrp="1" noChangeArrowheads="1"/>
          </p:cNvSpPr>
          <p:nvPr>
            <p:ph type="body" idx="1"/>
          </p:nvPr>
        </p:nvSpPr>
        <p:spPr bwMode="auto">
          <a:xfrm>
            <a:off x="414338" y="1371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5302" name="Line 6"/>
          <p:cNvSpPr>
            <a:spLocks noChangeShapeType="1"/>
          </p:cNvSpPr>
          <p:nvPr/>
        </p:nvSpPr>
        <p:spPr bwMode="auto">
          <a:xfrm>
            <a:off x="1828800" y="1028700"/>
            <a:ext cx="5486400" cy="0"/>
          </a:xfrm>
          <a:prstGeom prst="line">
            <a:avLst/>
          </a:prstGeom>
          <a:noFill/>
          <a:ln w="38100">
            <a:solidFill>
              <a:srgbClr val="00006C"/>
            </a:solidFill>
            <a:round/>
            <a:headEnd/>
            <a:tailEnd/>
          </a:ln>
          <a:effectLst/>
        </p:spPr>
        <p:txBody>
          <a:bodyPr/>
          <a:lstStyle/>
          <a:p>
            <a:pPr>
              <a:defRPr/>
            </a:pPr>
            <a:endParaRPr lang="en-US" dirty="0"/>
          </a:p>
        </p:txBody>
      </p:sp>
      <p:pic>
        <p:nvPicPr>
          <p:cNvPr id="5125" name="Picture 8" descr="New BUPERS color">
            <a:hlinkClick r:id="rId19" action="ppaction://hlinksldjump"/>
          </p:cNvPr>
          <p:cNvPicPr>
            <a:picLocks noChangeAspect="1" noChangeArrowheads="1"/>
          </p:cNvPicPr>
          <p:nvPr/>
        </p:nvPicPr>
        <p:blipFill>
          <a:blip r:embed="rId20" cstate="print"/>
          <a:srcRect/>
          <a:stretch>
            <a:fillRect/>
          </a:stretch>
        </p:blipFill>
        <p:spPr bwMode="auto">
          <a:xfrm>
            <a:off x="8086725" y="0"/>
            <a:ext cx="1057275" cy="1062038"/>
          </a:xfrm>
          <a:prstGeom prst="rect">
            <a:avLst/>
          </a:prstGeom>
          <a:noFill/>
          <a:ln w="9525">
            <a:noFill/>
            <a:miter lim="800000"/>
            <a:headEnd/>
            <a:tailEnd/>
          </a:ln>
        </p:spPr>
      </p:pic>
      <p:grpSp>
        <p:nvGrpSpPr>
          <p:cNvPr id="5126" name="Group 41"/>
          <p:cNvGrpSpPr>
            <a:grpSpLocks/>
          </p:cNvGrpSpPr>
          <p:nvPr/>
        </p:nvGrpSpPr>
        <p:grpSpPr bwMode="auto">
          <a:xfrm>
            <a:off x="76200" y="152400"/>
            <a:ext cx="1295400" cy="838200"/>
            <a:chOff x="231" y="385"/>
            <a:chExt cx="5053" cy="3341"/>
          </a:xfrm>
        </p:grpSpPr>
        <p:grpSp>
          <p:nvGrpSpPr>
            <p:cNvPr id="5131" name="Group 42"/>
            <p:cNvGrpSpPr>
              <a:grpSpLocks/>
            </p:cNvGrpSpPr>
            <p:nvPr/>
          </p:nvGrpSpPr>
          <p:grpSpPr bwMode="auto">
            <a:xfrm>
              <a:off x="2205" y="1903"/>
              <a:ext cx="3079" cy="803"/>
              <a:chOff x="2205" y="1903"/>
              <a:chExt cx="3079" cy="803"/>
            </a:xfrm>
          </p:grpSpPr>
          <p:sp>
            <p:nvSpPr>
              <p:cNvPr id="55339" name="Freeform 43"/>
              <p:cNvSpPr>
                <a:spLocks/>
              </p:cNvSpPr>
              <p:nvPr/>
            </p:nvSpPr>
            <p:spPr bwMode="auto">
              <a:xfrm>
                <a:off x="2231" y="1904"/>
                <a:ext cx="1839" cy="804"/>
              </a:xfrm>
              <a:custGeom>
                <a:avLst/>
                <a:gdLst/>
                <a:ahLst/>
                <a:cxnLst>
                  <a:cxn ang="0">
                    <a:pos x="9" y="803"/>
                  </a:cxn>
                  <a:cxn ang="0">
                    <a:pos x="603" y="173"/>
                  </a:cxn>
                  <a:cxn ang="0">
                    <a:pos x="1245" y="41"/>
                  </a:cxn>
                  <a:cxn ang="0">
                    <a:pos x="1839" y="419"/>
                  </a:cxn>
                  <a:cxn ang="0">
                    <a:pos x="1293" y="215"/>
                  </a:cxn>
                  <a:cxn ang="0">
                    <a:pos x="657" y="347"/>
                  </a:cxn>
                  <a:cxn ang="0">
                    <a:pos x="9" y="803"/>
                  </a:cxn>
                </a:cxnLst>
                <a:rect l="0" t="0" r="r" b="b"/>
                <a:pathLst>
                  <a:path w="1839" h="803">
                    <a:moveTo>
                      <a:pt x="9" y="803"/>
                    </a:moveTo>
                    <a:cubicBezTo>
                      <a:pt x="0" y="774"/>
                      <a:pt x="397" y="300"/>
                      <a:pt x="603" y="173"/>
                    </a:cubicBezTo>
                    <a:cubicBezTo>
                      <a:pt x="809" y="46"/>
                      <a:pt x="1039" y="0"/>
                      <a:pt x="1245" y="41"/>
                    </a:cubicBezTo>
                    <a:cubicBezTo>
                      <a:pt x="1451" y="82"/>
                      <a:pt x="1831" y="390"/>
                      <a:pt x="1839" y="419"/>
                    </a:cubicBezTo>
                    <a:cubicBezTo>
                      <a:pt x="1839" y="419"/>
                      <a:pt x="1490" y="227"/>
                      <a:pt x="1293" y="215"/>
                    </a:cubicBezTo>
                    <a:cubicBezTo>
                      <a:pt x="1096" y="203"/>
                      <a:pt x="871" y="249"/>
                      <a:pt x="657" y="347"/>
                    </a:cubicBezTo>
                    <a:cubicBezTo>
                      <a:pt x="443" y="445"/>
                      <a:pt x="144" y="708"/>
                      <a:pt x="9" y="803"/>
                    </a:cubicBezTo>
                    <a:close/>
                  </a:path>
                </a:pathLst>
              </a:custGeom>
              <a:gradFill rotWithShape="0">
                <a:gsLst>
                  <a:gs pos="0">
                    <a:srgbClr val="FF0000"/>
                  </a:gs>
                  <a:gs pos="100000">
                    <a:srgbClr val="FF0000">
                      <a:gamma/>
                      <a:tint val="0"/>
                      <a:invGamma/>
                    </a:srgbClr>
                  </a:gs>
                </a:gsLst>
                <a:lin ang="0" scaled="1"/>
              </a:gradFill>
              <a:ln w="9525" cap="flat" cmpd="sng">
                <a:noFill/>
                <a:prstDash val="solid"/>
                <a:round/>
                <a:headEnd/>
                <a:tailEnd/>
              </a:ln>
              <a:effectLst/>
            </p:spPr>
            <p:txBody>
              <a:bodyPr wrap="none" anchor="ctr"/>
              <a:lstStyle/>
              <a:p>
                <a:pPr>
                  <a:defRPr/>
                </a:pPr>
                <a:endParaRPr lang="en-US" dirty="0"/>
              </a:p>
            </p:txBody>
          </p:sp>
          <p:sp>
            <p:nvSpPr>
              <p:cNvPr id="55340" name="Freeform 44"/>
              <p:cNvSpPr>
                <a:spLocks/>
              </p:cNvSpPr>
              <p:nvPr/>
            </p:nvSpPr>
            <p:spPr bwMode="auto">
              <a:xfrm>
                <a:off x="2206" y="2252"/>
                <a:ext cx="2471" cy="456"/>
              </a:xfrm>
              <a:custGeom>
                <a:avLst/>
                <a:gdLst/>
                <a:ahLst/>
                <a:cxnLst>
                  <a:cxn ang="0">
                    <a:pos x="45" y="453"/>
                  </a:cxn>
                  <a:cxn ang="0">
                    <a:pos x="570" y="327"/>
                  </a:cxn>
                  <a:cxn ang="0">
                    <a:pos x="1152" y="48"/>
                  </a:cxn>
                  <a:cxn ang="0">
                    <a:pos x="1857" y="138"/>
                  </a:cxn>
                  <a:cxn ang="0">
                    <a:pos x="2253" y="234"/>
                  </a:cxn>
                  <a:cxn ang="0">
                    <a:pos x="2430" y="87"/>
                  </a:cxn>
                  <a:cxn ang="0">
                    <a:pos x="2472" y="117"/>
                  </a:cxn>
                  <a:cxn ang="0">
                    <a:pos x="1932" y="261"/>
                  </a:cxn>
                  <a:cxn ang="0">
                    <a:pos x="1377" y="260"/>
                  </a:cxn>
                  <a:cxn ang="0">
                    <a:pos x="858" y="453"/>
                  </a:cxn>
                  <a:cxn ang="0">
                    <a:pos x="45" y="453"/>
                  </a:cxn>
                </a:cxnLst>
                <a:rect l="0" t="0" r="r" b="b"/>
                <a:pathLst>
                  <a:path w="2473" h="453">
                    <a:moveTo>
                      <a:pt x="45" y="453"/>
                    </a:moveTo>
                    <a:cubicBezTo>
                      <a:pt x="0" y="430"/>
                      <a:pt x="386" y="394"/>
                      <a:pt x="570" y="327"/>
                    </a:cubicBezTo>
                    <a:cubicBezTo>
                      <a:pt x="754" y="260"/>
                      <a:pt x="879" y="96"/>
                      <a:pt x="1152" y="48"/>
                    </a:cubicBezTo>
                    <a:cubicBezTo>
                      <a:pt x="1425" y="0"/>
                      <a:pt x="1674" y="78"/>
                      <a:pt x="1857" y="138"/>
                    </a:cubicBezTo>
                    <a:cubicBezTo>
                      <a:pt x="2040" y="198"/>
                      <a:pt x="2151" y="237"/>
                      <a:pt x="2253" y="234"/>
                    </a:cubicBezTo>
                    <a:cubicBezTo>
                      <a:pt x="2347" y="235"/>
                      <a:pt x="2399" y="118"/>
                      <a:pt x="2430" y="87"/>
                    </a:cubicBezTo>
                    <a:cubicBezTo>
                      <a:pt x="2433" y="88"/>
                      <a:pt x="2473" y="116"/>
                      <a:pt x="2472" y="117"/>
                    </a:cubicBezTo>
                    <a:cubicBezTo>
                      <a:pt x="2439" y="154"/>
                      <a:pt x="2352" y="363"/>
                      <a:pt x="1932" y="261"/>
                    </a:cubicBezTo>
                    <a:cubicBezTo>
                      <a:pt x="1512" y="159"/>
                      <a:pt x="1489" y="212"/>
                      <a:pt x="1377" y="260"/>
                    </a:cubicBezTo>
                    <a:cubicBezTo>
                      <a:pt x="1265" y="308"/>
                      <a:pt x="1094" y="414"/>
                      <a:pt x="858" y="453"/>
                    </a:cubicBezTo>
                    <a:lnTo>
                      <a:pt x="45" y="453"/>
                    </a:lnTo>
                    <a:close/>
                  </a:path>
                </a:pathLst>
              </a:custGeom>
              <a:gradFill rotWithShape="0">
                <a:gsLst>
                  <a:gs pos="0">
                    <a:srgbClr val="FF0000"/>
                  </a:gs>
                  <a:gs pos="100000">
                    <a:srgbClr val="FF0000">
                      <a:gamma/>
                      <a:tint val="0"/>
                      <a:invGamma/>
                    </a:srgbClr>
                  </a:gs>
                </a:gsLst>
                <a:lin ang="0" scaled="1"/>
              </a:gradFill>
              <a:ln w="9525" cap="flat" cmpd="sng">
                <a:noFill/>
                <a:prstDash val="solid"/>
                <a:round/>
                <a:headEnd/>
                <a:tailEnd/>
              </a:ln>
              <a:effectLst/>
            </p:spPr>
            <p:txBody>
              <a:bodyPr wrap="none" anchor="ctr"/>
              <a:lstStyle/>
              <a:p>
                <a:pPr>
                  <a:defRPr/>
                </a:pPr>
                <a:endParaRPr lang="en-US" dirty="0"/>
              </a:p>
            </p:txBody>
          </p:sp>
          <p:sp>
            <p:nvSpPr>
              <p:cNvPr id="55341" name="Freeform 45"/>
              <p:cNvSpPr>
                <a:spLocks/>
              </p:cNvSpPr>
              <p:nvPr/>
            </p:nvSpPr>
            <p:spPr bwMode="auto">
              <a:xfrm>
                <a:off x="3624" y="2473"/>
                <a:ext cx="1660" cy="228"/>
              </a:xfrm>
              <a:custGeom>
                <a:avLst/>
                <a:gdLst/>
                <a:ahLst/>
                <a:cxnLst>
                  <a:cxn ang="0">
                    <a:pos x="0" y="228"/>
                  </a:cxn>
                  <a:cxn ang="0">
                    <a:pos x="354" y="80"/>
                  </a:cxn>
                  <a:cxn ang="0">
                    <a:pos x="804" y="146"/>
                  </a:cxn>
                  <a:cxn ang="0">
                    <a:pos x="1042" y="90"/>
                  </a:cxn>
                  <a:cxn ang="0">
                    <a:pos x="1190" y="0"/>
                  </a:cxn>
                  <a:cxn ang="0">
                    <a:pos x="1464" y="230"/>
                  </a:cxn>
                  <a:cxn ang="0">
                    <a:pos x="0" y="228"/>
                  </a:cxn>
                </a:cxnLst>
                <a:rect l="0" t="0" r="r" b="b"/>
                <a:pathLst>
                  <a:path w="1662" h="230">
                    <a:moveTo>
                      <a:pt x="0" y="228"/>
                    </a:moveTo>
                    <a:cubicBezTo>
                      <a:pt x="40" y="172"/>
                      <a:pt x="152" y="122"/>
                      <a:pt x="354" y="80"/>
                    </a:cubicBezTo>
                    <a:cubicBezTo>
                      <a:pt x="556" y="38"/>
                      <a:pt x="672" y="170"/>
                      <a:pt x="804" y="146"/>
                    </a:cubicBezTo>
                    <a:cubicBezTo>
                      <a:pt x="936" y="122"/>
                      <a:pt x="978" y="114"/>
                      <a:pt x="1042" y="90"/>
                    </a:cubicBezTo>
                    <a:lnTo>
                      <a:pt x="1190" y="0"/>
                    </a:lnTo>
                    <a:cubicBezTo>
                      <a:pt x="1260" y="23"/>
                      <a:pt x="1662" y="192"/>
                      <a:pt x="1464" y="230"/>
                    </a:cubicBezTo>
                    <a:cubicBezTo>
                      <a:pt x="1260" y="226"/>
                      <a:pt x="102" y="228"/>
                      <a:pt x="0" y="228"/>
                    </a:cubicBezTo>
                    <a:close/>
                  </a:path>
                </a:pathLst>
              </a:custGeom>
              <a:gradFill rotWithShape="0">
                <a:gsLst>
                  <a:gs pos="0">
                    <a:srgbClr val="FFAFAF"/>
                  </a:gs>
                  <a:gs pos="100000">
                    <a:srgbClr val="FFAFAF">
                      <a:gamma/>
                      <a:tint val="0"/>
                      <a:invGamma/>
                    </a:srgbClr>
                  </a:gs>
                </a:gsLst>
                <a:lin ang="0" scaled="1"/>
              </a:gradFill>
              <a:ln w="9525" cap="flat" cmpd="sng">
                <a:noFill/>
                <a:prstDash val="solid"/>
                <a:round/>
                <a:headEnd/>
                <a:tailEnd/>
              </a:ln>
              <a:effectLst/>
            </p:spPr>
            <p:txBody>
              <a:bodyPr wrap="none" anchor="ctr"/>
              <a:lstStyle/>
              <a:p>
                <a:pPr>
                  <a:defRPr/>
                </a:pPr>
                <a:endParaRPr lang="en-US" dirty="0"/>
              </a:p>
            </p:txBody>
          </p:sp>
        </p:grpSp>
        <p:grpSp>
          <p:nvGrpSpPr>
            <p:cNvPr id="5132" name="Group 46"/>
            <p:cNvGrpSpPr>
              <a:grpSpLocks/>
            </p:cNvGrpSpPr>
            <p:nvPr/>
          </p:nvGrpSpPr>
          <p:grpSpPr bwMode="auto">
            <a:xfrm>
              <a:off x="231" y="385"/>
              <a:ext cx="3193" cy="3341"/>
              <a:chOff x="231" y="385"/>
              <a:chExt cx="3193" cy="3341"/>
            </a:xfrm>
          </p:grpSpPr>
          <p:sp>
            <p:nvSpPr>
              <p:cNvPr id="55343" name="Freeform 47"/>
              <p:cNvSpPr>
                <a:spLocks/>
              </p:cNvSpPr>
              <p:nvPr/>
            </p:nvSpPr>
            <p:spPr bwMode="auto">
              <a:xfrm>
                <a:off x="2392" y="1657"/>
                <a:ext cx="1034" cy="120"/>
              </a:xfrm>
              <a:custGeom>
                <a:avLst/>
                <a:gdLst/>
                <a:ahLst/>
                <a:cxnLst>
                  <a:cxn ang="0">
                    <a:pos x="97" y="1"/>
                  </a:cxn>
                  <a:cxn ang="0">
                    <a:pos x="1034" y="0"/>
                  </a:cxn>
                  <a:cxn ang="0">
                    <a:pos x="0" y="120"/>
                  </a:cxn>
                  <a:cxn ang="0">
                    <a:pos x="97" y="1"/>
                  </a:cxn>
                </a:cxnLst>
                <a:rect l="0" t="0" r="r" b="b"/>
                <a:pathLst>
                  <a:path w="1034" h="120">
                    <a:moveTo>
                      <a:pt x="97" y="1"/>
                    </a:moveTo>
                    <a:lnTo>
                      <a:pt x="1034" y="0"/>
                    </a:lnTo>
                    <a:lnTo>
                      <a:pt x="0" y="120"/>
                    </a:lnTo>
                    <a:lnTo>
                      <a:pt x="97" y="1"/>
                    </a:lnTo>
                    <a:close/>
                  </a:path>
                </a:pathLst>
              </a:custGeom>
              <a:gradFill rotWithShape="0">
                <a:gsLst>
                  <a:gs pos="0">
                    <a:srgbClr val="0000FF">
                      <a:gamma/>
                      <a:shade val="46275"/>
                      <a:invGamma/>
                    </a:srgbClr>
                  </a:gs>
                  <a:gs pos="100000">
                    <a:srgbClr val="0000FF"/>
                  </a:gs>
                </a:gsLst>
                <a:lin ang="0" scaled="1"/>
              </a:gradFill>
              <a:ln w="3175" cap="flat" cmpd="sng">
                <a:solidFill>
                  <a:schemeClr val="tx1"/>
                </a:solidFill>
                <a:prstDash val="solid"/>
                <a:round/>
                <a:headEnd/>
                <a:tailEnd/>
              </a:ln>
              <a:effectLst/>
            </p:spPr>
            <p:txBody>
              <a:bodyPr wrap="none" anchor="ctr"/>
              <a:lstStyle/>
              <a:p>
                <a:pPr>
                  <a:defRPr/>
                </a:pPr>
                <a:endParaRPr lang="en-US" dirty="0"/>
              </a:p>
            </p:txBody>
          </p:sp>
          <p:grpSp>
            <p:nvGrpSpPr>
              <p:cNvPr id="5134" name="Group 48"/>
              <p:cNvGrpSpPr>
                <a:grpSpLocks/>
              </p:cNvGrpSpPr>
              <p:nvPr/>
            </p:nvGrpSpPr>
            <p:grpSpPr bwMode="auto">
              <a:xfrm>
                <a:off x="231" y="385"/>
                <a:ext cx="3188" cy="3341"/>
                <a:chOff x="231" y="385"/>
                <a:chExt cx="3188" cy="3341"/>
              </a:xfrm>
            </p:grpSpPr>
            <p:grpSp>
              <p:nvGrpSpPr>
                <p:cNvPr id="5135" name="Group 49"/>
                <p:cNvGrpSpPr>
                  <a:grpSpLocks/>
                </p:cNvGrpSpPr>
                <p:nvPr/>
              </p:nvGrpSpPr>
              <p:grpSpPr bwMode="auto">
                <a:xfrm>
                  <a:off x="2064" y="385"/>
                  <a:ext cx="424" cy="1517"/>
                  <a:chOff x="2879" y="352"/>
                  <a:chExt cx="424" cy="1517"/>
                </a:xfrm>
              </p:grpSpPr>
              <p:sp>
                <p:nvSpPr>
                  <p:cNvPr id="55346" name="Freeform 50"/>
                  <p:cNvSpPr>
                    <a:spLocks/>
                  </p:cNvSpPr>
                  <p:nvPr/>
                </p:nvSpPr>
                <p:spPr bwMode="auto">
                  <a:xfrm>
                    <a:off x="2879" y="352"/>
                    <a:ext cx="427" cy="1398"/>
                  </a:xfrm>
                  <a:custGeom>
                    <a:avLst/>
                    <a:gdLst/>
                    <a:ahLst/>
                    <a:cxnLst>
                      <a:cxn ang="0">
                        <a:pos x="0" y="0"/>
                      </a:cxn>
                      <a:cxn ang="0">
                        <a:pos x="0" y="419"/>
                      </a:cxn>
                      <a:cxn ang="0">
                        <a:pos x="325" y="1398"/>
                      </a:cxn>
                      <a:cxn ang="0">
                        <a:pos x="424" y="1272"/>
                      </a:cxn>
                      <a:cxn ang="0">
                        <a:pos x="0" y="0"/>
                      </a:cxn>
                    </a:cxnLst>
                    <a:rect l="0" t="0" r="r" b="b"/>
                    <a:pathLst>
                      <a:path w="424" h="1398">
                        <a:moveTo>
                          <a:pt x="0" y="0"/>
                        </a:moveTo>
                        <a:lnTo>
                          <a:pt x="0" y="419"/>
                        </a:lnTo>
                        <a:lnTo>
                          <a:pt x="325" y="1398"/>
                        </a:lnTo>
                        <a:lnTo>
                          <a:pt x="424" y="1272"/>
                        </a:lnTo>
                        <a:lnTo>
                          <a:pt x="0" y="0"/>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dirty="0"/>
                  </a:p>
                </p:txBody>
              </p:sp>
              <p:sp>
                <p:nvSpPr>
                  <p:cNvPr id="55347" name="Freeform 51"/>
                  <p:cNvSpPr>
                    <a:spLocks/>
                  </p:cNvSpPr>
                  <p:nvPr/>
                </p:nvSpPr>
                <p:spPr bwMode="auto">
                  <a:xfrm>
                    <a:off x="2879" y="770"/>
                    <a:ext cx="328" cy="1101"/>
                  </a:xfrm>
                  <a:custGeom>
                    <a:avLst/>
                    <a:gdLst/>
                    <a:ahLst/>
                    <a:cxnLst>
                      <a:cxn ang="0">
                        <a:pos x="0" y="0"/>
                      </a:cxn>
                      <a:cxn ang="0">
                        <a:pos x="0" y="419"/>
                      </a:cxn>
                      <a:cxn ang="0">
                        <a:pos x="232" y="1098"/>
                      </a:cxn>
                      <a:cxn ang="0">
                        <a:pos x="325" y="979"/>
                      </a:cxn>
                      <a:cxn ang="0">
                        <a:pos x="0" y="0"/>
                      </a:cxn>
                    </a:cxnLst>
                    <a:rect l="0" t="0" r="r" b="b"/>
                    <a:pathLst>
                      <a:path w="325" h="1098">
                        <a:moveTo>
                          <a:pt x="0" y="0"/>
                        </a:moveTo>
                        <a:lnTo>
                          <a:pt x="0" y="419"/>
                        </a:lnTo>
                        <a:lnTo>
                          <a:pt x="232" y="1098"/>
                        </a:lnTo>
                        <a:lnTo>
                          <a:pt x="325" y="979"/>
                        </a:lnTo>
                        <a:lnTo>
                          <a:pt x="0" y="0"/>
                        </a:lnTo>
                        <a:close/>
                      </a:path>
                    </a:pathLst>
                  </a:custGeom>
                  <a:gradFill rotWithShape="0">
                    <a:gsLst>
                      <a:gs pos="0">
                        <a:srgbClr val="0000FF">
                          <a:gamma/>
                          <a:shade val="0"/>
                          <a:invGamma/>
                        </a:srgbClr>
                      </a:gs>
                      <a:gs pos="100000">
                        <a:srgbClr val="0000FF"/>
                      </a:gs>
                    </a:gsLst>
                    <a:lin ang="0" scaled="1"/>
                  </a:gradFill>
                  <a:ln w="3175" cap="flat" cmpd="sng">
                    <a:solidFill>
                      <a:schemeClr val="tx1"/>
                    </a:solidFill>
                    <a:prstDash val="solid"/>
                    <a:round/>
                    <a:headEnd/>
                    <a:tailEnd/>
                  </a:ln>
                  <a:effectLst/>
                </p:spPr>
                <p:txBody>
                  <a:bodyPr wrap="none" anchor="ctr"/>
                  <a:lstStyle/>
                  <a:p>
                    <a:pPr>
                      <a:defRPr/>
                    </a:pPr>
                    <a:endParaRPr lang="en-US" dirty="0"/>
                  </a:p>
                </p:txBody>
              </p:sp>
            </p:grpSp>
            <p:grpSp>
              <p:nvGrpSpPr>
                <p:cNvPr id="5136" name="Group 52"/>
                <p:cNvGrpSpPr>
                  <a:grpSpLocks/>
                </p:cNvGrpSpPr>
                <p:nvPr/>
              </p:nvGrpSpPr>
              <p:grpSpPr bwMode="auto">
                <a:xfrm>
                  <a:off x="1630" y="385"/>
                  <a:ext cx="434" cy="1529"/>
                  <a:chOff x="2439" y="352"/>
                  <a:chExt cx="434" cy="1529"/>
                </a:xfrm>
              </p:grpSpPr>
              <p:sp>
                <p:nvSpPr>
                  <p:cNvPr id="55349" name="Freeform 53"/>
                  <p:cNvSpPr>
                    <a:spLocks/>
                  </p:cNvSpPr>
                  <p:nvPr/>
                </p:nvSpPr>
                <p:spPr bwMode="auto">
                  <a:xfrm>
                    <a:off x="2439" y="352"/>
                    <a:ext cx="433" cy="1405"/>
                  </a:xfrm>
                  <a:custGeom>
                    <a:avLst/>
                    <a:gdLst/>
                    <a:ahLst/>
                    <a:cxnLst>
                      <a:cxn ang="0">
                        <a:pos x="434" y="0"/>
                      </a:cxn>
                      <a:cxn ang="0">
                        <a:pos x="434" y="419"/>
                      </a:cxn>
                      <a:cxn ang="0">
                        <a:pos x="115" y="1404"/>
                      </a:cxn>
                      <a:cxn ang="0">
                        <a:pos x="0" y="1289"/>
                      </a:cxn>
                      <a:cxn ang="0">
                        <a:pos x="434" y="0"/>
                      </a:cxn>
                    </a:cxnLst>
                    <a:rect l="0" t="0" r="r" b="b"/>
                    <a:pathLst>
                      <a:path w="434" h="1404">
                        <a:moveTo>
                          <a:pt x="434" y="0"/>
                        </a:moveTo>
                        <a:lnTo>
                          <a:pt x="434" y="419"/>
                        </a:lnTo>
                        <a:lnTo>
                          <a:pt x="115" y="1404"/>
                        </a:lnTo>
                        <a:lnTo>
                          <a:pt x="0" y="1289"/>
                        </a:lnTo>
                        <a:lnTo>
                          <a:pt x="434" y="0"/>
                        </a:lnTo>
                        <a:close/>
                      </a:path>
                    </a:pathLst>
                  </a:custGeom>
                  <a:gradFill rotWithShape="0">
                    <a:gsLst>
                      <a:gs pos="0">
                        <a:srgbClr val="0000FF">
                          <a:gamma/>
                          <a:shade val="46275"/>
                          <a:invGamma/>
                        </a:srgbClr>
                      </a:gs>
                      <a:gs pos="100000">
                        <a:srgbClr val="0000FF"/>
                      </a:gs>
                    </a:gsLst>
                    <a:lin ang="0" scaled="1"/>
                  </a:gradFill>
                  <a:ln w="3175" cap="flat" cmpd="sng">
                    <a:solidFill>
                      <a:schemeClr val="tx1"/>
                    </a:solidFill>
                    <a:prstDash val="solid"/>
                    <a:round/>
                    <a:headEnd/>
                    <a:tailEnd/>
                  </a:ln>
                  <a:effectLst/>
                </p:spPr>
                <p:txBody>
                  <a:bodyPr wrap="none" anchor="ctr"/>
                  <a:lstStyle/>
                  <a:p>
                    <a:pPr>
                      <a:defRPr/>
                    </a:pPr>
                    <a:endParaRPr lang="en-US" dirty="0"/>
                  </a:p>
                </p:txBody>
              </p:sp>
              <p:sp>
                <p:nvSpPr>
                  <p:cNvPr id="55350" name="Freeform 54"/>
                  <p:cNvSpPr>
                    <a:spLocks/>
                  </p:cNvSpPr>
                  <p:nvPr/>
                </p:nvSpPr>
                <p:spPr bwMode="auto">
                  <a:xfrm>
                    <a:off x="2557" y="776"/>
                    <a:ext cx="316" cy="1107"/>
                  </a:xfrm>
                  <a:custGeom>
                    <a:avLst/>
                    <a:gdLst/>
                    <a:ahLst/>
                    <a:cxnLst>
                      <a:cxn ang="0">
                        <a:pos x="319" y="0"/>
                      </a:cxn>
                      <a:cxn ang="0">
                        <a:pos x="319" y="419"/>
                      </a:cxn>
                      <a:cxn ang="0">
                        <a:pos x="110" y="1105"/>
                      </a:cxn>
                      <a:cxn ang="0">
                        <a:pos x="0" y="980"/>
                      </a:cxn>
                      <a:cxn ang="0">
                        <a:pos x="319" y="0"/>
                      </a:cxn>
                    </a:cxnLst>
                    <a:rect l="0" t="0" r="r" b="b"/>
                    <a:pathLst>
                      <a:path w="319" h="1105">
                        <a:moveTo>
                          <a:pt x="319" y="0"/>
                        </a:moveTo>
                        <a:lnTo>
                          <a:pt x="319" y="419"/>
                        </a:lnTo>
                        <a:lnTo>
                          <a:pt x="110" y="1105"/>
                        </a:lnTo>
                        <a:lnTo>
                          <a:pt x="0" y="980"/>
                        </a:lnTo>
                        <a:lnTo>
                          <a:pt x="319" y="0"/>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dirty="0"/>
                  </a:p>
                </p:txBody>
              </p:sp>
            </p:grpSp>
            <p:grpSp>
              <p:nvGrpSpPr>
                <p:cNvPr id="5137" name="Group 55"/>
                <p:cNvGrpSpPr>
                  <a:grpSpLocks/>
                </p:cNvGrpSpPr>
                <p:nvPr/>
              </p:nvGrpSpPr>
              <p:grpSpPr bwMode="auto">
                <a:xfrm>
                  <a:off x="235" y="1667"/>
                  <a:ext cx="1620" cy="243"/>
                  <a:chOff x="235" y="1667"/>
                  <a:chExt cx="1620" cy="243"/>
                </a:xfrm>
              </p:grpSpPr>
              <p:sp>
                <p:nvSpPr>
                  <p:cNvPr id="55352" name="Freeform 56"/>
                  <p:cNvSpPr>
                    <a:spLocks/>
                  </p:cNvSpPr>
                  <p:nvPr/>
                </p:nvSpPr>
                <p:spPr bwMode="auto">
                  <a:xfrm>
                    <a:off x="237" y="1670"/>
                    <a:ext cx="1505" cy="120"/>
                  </a:xfrm>
                  <a:custGeom>
                    <a:avLst/>
                    <a:gdLst/>
                    <a:ahLst/>
                    <a:cxnLst>
                      <a:cxn ang="0">
                        <a:pos x="1395" y="1"/>
                      </a:cxn>
                      <a:cxn ang="0">
                        <a:pos x="0" y="0"/>
                      </a:cxn>
                      <a:cxn ang="0">
                        <a:pos x="426" y="122"/>
                      </a:cxn>
                      <a:cxn ang="0">
                        <a:pos x="1510" y="122"/>
                      </a:cxn>
                      <a:cxn ang="0">
                        <a:pos x="1395" y="1"/>
                      </a:cxn>
                    </a:cxnLst>
                    <a:rect l="0" t="0" r="r" b="b"/>
                    <a:pathLst>
                      <a:path w="1510" h="122">
                        <a:moveTo>
                          <a:pt x="1395" y="1"/>
                        </a:moveTo>
                        <a:lnTo>
                          <a:pt x="0" y="0"/>
                        </a:lnTo>
                        <a:lnTo>
                          <a:pt x="426" y="122"/>
                        </a:lnTo>
                        <a:lnTo>
                          <a:pt x="1510" y="122"/>
                        </a:lnTo>
                        <a:lnTo>
                          <a:pt x="1395" y="1"/>
                        </a:lnTo>
                        <a:close/>
                      </a:path>
                    </a:pathLst>
                  </a:custGeom>
                  <a:solidFill>
                    <a:srgbClr val="0000FF"/>
                  </a:solidFill>
                  <a:ln w="3175" cap="flat" cmpd="sng">
                    <a:solidFill>
                      <a:schemeClr val="tx1"/>
                    </a:solidFill>
                    <a:prstDash val="solid"/>
                    <a:round/>
                    <a:headEnd/>
                    <a:tailEnd/>
                  </a:ln>
                  <a:effectLst/>
                </p:spPr>
                <p:txBody>
                  <a:bodyPr wrap="none" anchor="ctr"/>
                  <a:lstStyle/>
                  <a:p>
                    <a:pPr>
                      <a:defRPr/>
                    </a:pPr>
                    <a:endParaRPr lang="en-US" dirty="0"/>
                  </a:p>
                </p:txBody>
              </p:sp>
              <p:sp>
                <p:nvSpPr>
                  <p:cNvPr id="55353" name="Freeform 57"/>
                  <p:cNvSpPr>
                    <a:spLocks/>
                  </p:cNvSpPr>
                  <p:nvPr/>
                </p:nvSpPr>
                <p:spPr bwMode="auto">
                  <a:xfrm>
                    <a:off x="640" y="1790"/>
                    <a:ext cx="1214" cy="120"/>
                  </a:xfrm>
                  <a:custGeom>
                    <a:avLst/>
                    <a:gdLst/>
                    <a:ahLst/>
                    <a:cxnLst>
                      <a:cxn ang="0">
                        <a:pos x="1106" y="0"/>
                      </a:cxn>
                      <a:cxn ang="0">
                        <a:pos x="0" y="0"/>
                      </a:cxn>
                      <a:cxn ang="0">
                        <a:pos x="426" y="122"/>
                      </a:cxn>
                      <a:cxn ang="0">
                        <a:pos x="1218" y="122"/>
                      </a:cxn>
                      <a:cxn ang="0">
                        <a:pos x="1106" y="0"/>
                      </a:cxn>
                    </a:cxnLst>
                    <a:rect l="0" t="0" r="r" b="b"/>
                    <a:pathLst>
                      <a:path w="1218" h="122">
                        <a:moveTo>
                          <a:pt x="1106" y="0"/>
                        </a:moveTo>
                        <a:lnTo>
                          <a:pt x="0" y="0"/>
                        </a:lnTo>
                        <a:lnTo>
                          <a:pt x="426" y="122"/>
                        </a:lnTo>
                        <a:lnTo>
                          <a:pt x="1218" y="122"/>
                        </a:lnTo>
                        <a:lnTo>
                          <a:pt x="1106" y="0"/>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dirty="0"/>
                  </a:p>
                </p:txBody>
              </p:sp>
            </p:grpSp>
            <p:grpSp>
              <p:nvGrpSpPr>
                <p:cNvPr id="5138" name="Group 58"/>
                <p:cNvGrpSpPr>
                  <a:grpSpLocks/>
                </p:cNvGrpSpPr>
                <p:nvPr/>
              </p:nvGrpSpPr>
              <p:grpSpPr bwMode="auto">
                <a:xfrm>
                  <a:off x="231" y="1668"/>
                  <a:ext cx="1459" cy="798"/>
                  <a:chOff x="1040" y="1635"/>
                  <a:chExt cx="1459" cy="798"/>
                </a:xfrm>
              </p:grpSpPr>
              <p:sp>
                <p:nvSpPr>
                  <p:cNvPr id="55355" name="Freeform 59"/>
                  <p:cNvSpPr>
                    <a:spLocks/>
                  </p:cNvSpPr>
                  <p:nvPr/>
                </p:nvSpPr>
                <p:spPr bwMode="auto">
                  <a:xfrm>
                    <a:off x="1040" y="1637"/>
                    <a:ext cx="1300" cy="797"/>
                  </a:xfrm>
                  <a:custGeom>
                    <a:avLst/>
                    <a:gdLst/>
                    <a:ahLst/>
                    <a:cxnLst>
                      <a:cxn ang="0">
                        <a:pos x="1140" y="798"/>
                      </a:cxn>
                      <a:cxn ang="0">
                        <a:pos x="0" y="0"/>
                      </a:cxn>
                      <a:cxn ang="0">
                        <a:pos x="419" y="121"/>
                      </a:cxn>
                      <a:cxn ang="0">
                        <a:pos x="1300" y="732"/>
                      </a:cxn>
                      <a:cxn ang="0">
                        <a:pos x="1140" y="798"/>
                      </a:cxn>
                    </a:cxnLst>
                    <a:rect l="0" t="0" r="r" b="b"/>
                    <a:pathLst>
                      <a:path w="1300" h="798">
                        <a:moveTo>
                          <a:pt x="1140" y="798"/>
                        </a:moveTo>
                        <a:lnTo>
                          <a:pt x="0" y="0"/>
                        </a:lnTo>
                        <a:lnTo>
                          <a:pt x="419" y="121"/>
                        </a:lnTo>
                        <a:lnTo>
                          <a:pt x="1300" y="732"/>
                        </a:lnTo>
                        <a:lnTo>
                          <a:pt x="1140" y="798"/>
                        </a:lnTo>
                        <a:close/>
                      </a:path>
                    </a:pathLst>
                  </a:custGeom>
                  <a:gradFill rotWithShape="0">
                    <a:gsLst>
                      <a:gs pos="0">
                        <a:srgbClr val="0000FF"/>
                      </a:gs>
                      <a:gs pos="100000">
                        <a:srgbClr val="0000FF">
                          <a:gamma/>
                          <a:shade val="46275"/>
                          <a:invGamma/>
                        </a:srgbClr>
                      </a:gs>
                    </a:gsLst>
                    <a:lin ang="5400000" scaled="1"/>
                  </a:gradFill>
                  <a:ln w="3175" cap="flat" cmpd="sng">
                    <a:solidFill>
                      <a:schemeClr val="tx1"/>
                    </a:solidFill>
                    <a:prstDash val="solid"/>
                    <a:round/>
                    <a:headEnd/>
                    <a:tailEnd/>
                  </a:ln>
                  <a:effectLst/>
                </p:spPr>
                <p:txBody>
                  <a:bodyPr wrap="none" anchor="ctr"/>
                  <a:lstStyle/>
                  <a:p>
                    <a:pPr>
                      <a:defRPr/>
                    </a:pPr>
                    <a:endParaRPr lang="en-US" dirty="0"/>
                  </a:p>
                </p:txBody>
              </p:sp>
              <p:sp>
                <p:nvSpPr>
                  <p:cNvPr id="55356" name="Freeform 60"/>
                  <p:cNvSpPr>
                    <a:spLocks/>
                  </p:cNvSpPr>
                  <p:nvPr/>
                </p:nvSpPr>
                <p:spPr bwMode="auto">
                  <a:xfrm>
                    <a:off x="1473" y="1763"/>
                    <a:ext cx="1028" cy="607"/>
                  </a:xfrm>
                  <a:custGeom>
                    <a:avLst/>
                    <a:gdLst/>
                    <a:ahLst/>
                    <a:cxnLst>
                      <a:cxn ang="0">
                        <a:pos x="870" y="604"/>
                      </a:cxn>
                      <a:cxn ang="0">
                        <a:pos x="0" y="0"/>
                      </a:cxn>
                      <a:cxn ang="0">
                        <a:pos x="419" y="121"/>
                      </a:cxn>
                      <a:cxn ang="0">
                        <a:pos x="1029" y="538"/>
                      </a:cxn>
                      <a:cxn ang="0">
                        <a:pos x="870" y="604"/>
                      </a:cxn>
                    </a:cxnLst>
                    <a:rect l="0" t="0" r="r" b="b"/>
                    <a:pathLst>
                      <a:path w="1029" h="604">
                        <a:moveTo>
                          <a:pt x="870" y="604"/>
                        </a:moveTo>
                        <a:lnTo>
                          <a:pt x="0" y="0"/>
                        </a:lnTo>
                        <a:lnTo>
                          <a:pt x="419" y="121"/>
                        </a:lnTo>
                        <a:lnTo>
                          <a:pt x="1029" y="538"/>
                        </a:lnTo>
                        <a:lnTo>
                          <a:pt x="870" y="604"/>
                        </a:lnTo>
                        <a:close/>
                      </a:path>
                    </a:pathLst>
                  </a:custGeom>
                  <a:gradFill rotWithShape="0">
                    <a:gsLst>
                      <a:gs pos="0">
                        <a:srgbClr val="0000FF"/>
                      </a:gs>
                      <a:gs pos="100000">
                        <a:srgbClr val="0000FF">
                          <a:gamma/>
                          <a:shade val="46275"/>
                          <a:invGamma/>
                        </a:srgbClr>
                      </a:gs>
                    </a:gsLst>
                    <a:lin ang="18900000" scaled="1"/>
                  </a:gradFill>
                  <a:ln w="3175" cap="flat" cmpd="sng">
                    <a:solidFill>
                      <a:schemeClr val="tx1"/>
                    </a:solidFill>
                    <a:prstDash val="solid"/>
                    <a:round/>
                    <a:headEnd/>
                    <a:tailEnd/>
                  </a:ln>
                  <a:effectLst/>
                </p:spPr>
                <p:txBody>
                  <a:bodyPr wrap="none" anchor="ctr"/>
                  <a:lstStyle/>
                  <a:p>
                    <a:pPr>
                      <a:defRPr/>
                    </a:pPr>
                    <a:endParaRPr lang="en-US" dirty="0"/>
                  </a:p>
                </p:txBody>
              </p:sp>
            </p:grpSp>
            <p:grpSp>
              <p:nvGrpSpPr>
                <p:cNvPr id="5139" name="Group 61"/>
                <p:cNvGrpSpPr>
                  <a:grpSpLocks/>
                </p:cNvGrpSpPr>
                <p:nvPr/>
              </p:nvGrpSpPr>
              <p:grpSpPr bwMode="auto">
                <a:xfrm>
                  <a:off x="947" y="2334"/>
                  <a:ext cx="738" cy="1392"/>
                  <a:chOff x="1756" y="2301"/>
                  <a:chExt cx="738" cy="1392"/>
                </a:xfrm>
              </p:grpSpPr>
              <p:sp>
                <p:nvSpPr>
                  <p:cNvPr id="55358" name="Freeform 62"/>
                  <p:cNvSpPr>
                    <a:spLocks/>
                  </p:cNvSpPr>
                  <p:nvPr/>
                </p:nvSpPr>
                <p:spPr bwMode="auto">
                  <a:xfrm>
                    <a:off x="1758" y="2364"/>
                    <a:ext cx="588" cy="1329"/>
                  </a:xfrm>
                  <a:custGeom>
                    <a:avLst/>
                    <a:gdLst/>
                    <a:ahLst/>
                    <a:cxnLst>
                      <a:cxn ang="0">
                        <a:pos x="259" y="963"/>
                      </a:cxn>
                      <a:cxn ang="0">
                        <a:pos x="0" y="1326"/>
                      </a:cxn>
                      <a:cxn ang="0">
                        <a:pos x="429" y="66"/>
                      </a:cxn>
                      <a:cxn ang="0">
                        <a:pos x="589" y="0"/>
                      </a:cxn>
                      <a:cxn ang="0">
                        <a:pos x="259" y="963"/>
                      </a:cxn>
                    </a:cxnLst>
                    <a:rect l="0" t="0" r="r" b="b"/>
                    <a:pathLst>
                      <a:path w="589" h="1326">
                        <a:moveTo>
                          <a:pt x="259" y="963"/>
                        </a:moveTo>
                        <a:lnTo>
                          <a:pt x="0" y="1326"/>
                        </a:lnTo>
                        <a:lnTo>
                          <a:pt x="429" y="66"/>
                        </a:lnTo>
                        <a:lnTo>
                          <a:pt x="589" y="0"/>
                        </a:lnTo>
                        <a:lnTo>
                          <a:pt x="259" y="963"/>
                        </a:lnTo>
                        <a:close/>
                      </a:path>
                    </a:pathLst>
                  </a:custGeom>
                  <a:gradFill rotWithShape="0">
                    <a:gsLst>
                      <a:gs pos="0">
                        <a:srgbClr val="0000FF">
                          <a:gamma/>
                          <a:shade val="46275"/>
                          <a:invGamma/>
                        </a:srgbClr>
                      </a:gs>
                      <a:gs pos="100000">
                        <a:srgbClr val="0000FF"/>
                      </a:gs>
                    </a:gsLst>
                    <a:lin ang="5400000" scaled="1"/>
                  </a:gradFill>
                  <a:ln w="3175" cap="flat" cmpd="sng">
                    <a:solidFill>
                      <a:schemeClr val="tx1"/>
                    </a:solidFill>
                    <a:prstDash val="solid"/>
                    <a:round/>
                    <a:headEnd/>
                    <a:tailEnd/>
                  </a:ln>
                  <a:effectLst/>
                </p:spPr>
                <p:txBody>
                  <a:bodyPr wrap="none" anchor="ctr"/>
                  <a:lstStyle/>
                  <a:p>
                    <a:pPr>
                      <a:defRPr/>
                    </a:pPr>
                    <a:endParaRPr lang="en-US" dirty="0"/>
                  </a:p>
                </p:txBody>
              </p:sp>
              <p:sp>
                <p:nvSpPr>
                  <p:cNvPr id="55359" name="Freeform 63"/>
                  <p:cNvSpPr>
                    <a:spLocks/>
                  </p:cNvSpPr>
                  <p:nvPr/>
                </p:nvSpPr>
                <p:spPr bwMode="auto">
                  <a:xfrm>
                    <a:off x="2012" y="2301"/>
                    <a:ext cx="483" cy="1044"/>
                  </a:xfrm>
                  <a:custGeom>
                    <a:avLst/>
                    <a:gdLst/>
                    <a:ahLst/>
                    <a:cxnLst>
                      <a:cxn ang="0">
                        <a:pos x="260" y="682"/>
                      </a:cxn>
                      <a:cxn ang="0">
                        <a:pos x="0" y="1042"/>
                      </a:cxn>
                      <a:cxn ang="0">
                        <a:pos x="326" y="66"/>
                      </a:cxn>
                      <a:cxn ang="0">
                        <a:pos x="486" y="0"/>
                      </a:cxn>
                      <a:cxn ang="0">
                        <a:pos x="260" y="682"/>
                      </a:cxn>
                    </a:cxnLst>
                    <a:rect l="0" t="0" r="r" b="b"/>
                    <a:pathLst>
                      <a:path w="486" h="1042">
                        <a:moveTo>
                          <a:pt x="260" y="682"/>
                        </a:moveTo>
                        <a:lnTo>
                          <a:pt x="0" y="1042"/>
                        </a:lnTo>
                        <a:lnTo>
                          <a:pt x="326" y="66"/>
                        </a:lnTo>
                        <a:lnTo>
                          <a:pt x="486" y="0"/>
                        </a:lnTo>
                        <a:lnTo>
                          <a:pt x="260" y="682"/>
                        </a:lnTo>
                        <a:close/>
                      </a:path>
                    </a:pathLst>
                  </a:custGeom>
                  <a:gradFill rotWithShape="0">
                    <a:gsLst>
                      <a:gs pos="0">
                        <a:srgbClr val="0000FF"/>
                      </a:gs>
                      <a:gs pos="100000">
                        <a:srgbClr val="0000FF">
                          <a:gamma/>
                          <a:shade val="46275"/>
                          <a:invGamma/>
                        </a:srgbClr>
                      </a:gs>
                    </a:gsLst>
                    <a:lin ang="2700000" scaled="1"/>
                  </a:gradFill>
                  <a:ln w="3175" cap="flat" cmpd="sng">
                    <a:solidFill>
                      <a:schemeClr val="tx1"/>
                    </a:solidFill>
                    <a:prstDash val="solid"/>
                    <a:round/>
                    <a:headEnd/>
                    <a:tailEnd/>
                  </a:ln>
                  <a:effectLst/>
                </p:spPr>
                <p:txBody>
                  <a:bodyPr wrap="none" anchor="ctr"/>
                  <a:lstStyle/>
                  <a:p>
                    <a:pPr>
                      <a:defRPr/>
                    </a:pPr>
                    <a:endParaRPr lang="en-US" dirty="0"/>
                  </a:p>
                </p:txBody>
              </p:sp>
            </p:grpSp>
            <p:grpSp>
              <p:nvGrpSpPr>
                <p:cNvPr id="5140" name="Group 64"/>
                <p:cNvGrpSpPr>
                  <a:grpSpLocks/>
                </p:cNvGrpSpPr>
                <p:nvPr/>
              </p:nvGrpSpPr>
              <p:grpSpPr bwMode="auto">
                <a:xfrm>
                  <a:off x="948" y="2600"/>
                  <a:ext cx="1124" cy="1126"/>
                  <a:chOff x="948" y="2600"/>
                  <a:chExt cx="1124" cy="1126"/>
                </a:xfrm>
              </p:grpSpPr>
              <p:sp>
                <p:nvSpPr>
                  <p:cNvPr id="55361" name="Freeform 65"/>
                  <p:cNvSpPr>
                    <a:spLocks/>
                  </p:cNvSpPr>
                  <p:nvPr/>
                </p:nvSpPr>
                <p:spPr bwMode="auto">
                  <a:xfrm>
                    <a:off x="949" y="2777"/>
                    <a:ext cx="1121" cy="949"/>
                  </a:xfrm>
                  <a:custGeom>
                    <a:avLst/>
                    <a:gdLst/>
                    <a:ahLst/>
                    <a:cxnLst>
                      <a:cxn ang="0">
                        <a:pos x="252" y="598"/>
                      </a:cxn>
                      <a:cxn ang="0">
                        <a:pos x="1123" y="0"/>
                      </a:cxn>
                      <a:cxn ang="0">
                        <a:pos x="1123" y="182"/>
                      </a:cxn>
                      <a:cxn ang="0">
                        <a:pos x="0" y="952"/>
                      </a:cxn>
                      <a:cxn ang="0">
                        <a:pos x="252" y="598"/>
                      </a:cxn>
                    </a:cxnLst>
                    <a:rect l="0" t="0" r="r" b="b"/>
                    <a:pathLst>
                      <a:path w="1123" h="952">
                        <a:moveTo>
                          <a:pt x="252" y="598"/>
                        </a:moveTo>
                        <a:lnTo>
                          <a:pt x="1123" y="0"/>
                        </a:lnTo>
                        <a:lnTo>
                          <a:pt x="1123" y="182"/>
                        </a:lnTo>
                        <a:lnTo>
                          <a:pt x="0" y="952"/>
                        </a:lnTo>
                        <a:lnTo>
                          <a:pt x="252" y="598"/>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dirty="0"/>
                  </a:p>
                </p:txBody>
              </p:sp>
              <p:sp>
                <p:nvSpPr>
                  <p:cNvPr id="55362" name="Freeform 66"/>
                  <p:cNvSpPr>
                    <a:spLocks/>
                  </p:cNvSpPr>
                  <p:nvPr/>
                </p:nvSpPr>
                <p:spPr bwMode="auto">
                  <a:xfrm>
                    <a:off x="1197" y="2600"/>
                    <a:ext cx="873" cy="778"/>
                  </a:xfrm>
                  <a:custGeom>
                    <a:avLst/>
                    <a:gdLst/>
                    <a:ahLst/>
                    <a:cxnLst>
                      <a:cxn ang="0">
                        <a:pos x="254" y="421"/>
                      </a:cxn>
                      <a:cxn ang="0">
                        <a:pos x="874" y="0"/>
                      </a:cxn>
                      <a:cxn ang="0">
                        <a:pos x="872" y="176"/>
                      </a:cxn>
                      <a:cxn ang="0">
                        <a:pos x="0" y="777"/>
                      </a:cxn>
                      <a:cxn ang="0">
                        <a:pos x="254" y="421"/>
                      </a:cxn>
                    </a:cxnLst>
                    <a:rect l="0" t="0" r="r" b="b"/>
                    <a:pathLst>
                      <a:path w="874" h="777">
                        <a:moveTo>
                          <a:pt x="254" y="421"/>
                        </a:moveTo>
                        <a:lnTo>
                          <a:pt x="874" y="0"/>
                        </a:lnTo>
                        <a:lnTo>
                          <a:pt x="872" y="176"/>
                        </a:lnTo>
                        <a:lnTo>
                          <a:pt x="0" y="777"/>
                        </a:lnTo>
                        <a:lnTo>
                          <a:pt x="254" y="421"/>
                        </a:lnTo>
                        <a:close/>
                      </a:path>
                    </a:pathLst>
                  </a:custGeom>
                  <a:gradFill rotWithShape="0">
                    <a:gsLst>
                      <a:gs pos="0">
                        <a:srgbClr val="0000FF">
                          <a:gamma/>
                          <a:shade val="70196"/>
                          <a:invGamma/>
                        </a:srgbClr>
                      </a:gs>
                      <a:gs pos="100000">
                        <a:srgbClr val="0000FF"/>
                      </a:gs>
                    </a:gsLst>
                    <a:lin ang="2700000" scaled="1"/>
                  </a:gradFill>
                  <a:ln w="3175" cap="flat" cmpd="sng">
                    <a:solidFill>
                      <a:schemeClr val="tx1"/>
                    </a:solidFill>
                    <a:prstDash val="solid"/>
                    <a:round/>
                    <a:headEnd/>
                    <a:tailEnd/>
                  </a:ln>
                  <a:effectLst/>
                </p:spPr>
                <p:txBody>
                  <a:bodyPr wrap="none" anchor="ctr"/>
                  <a:lstStyle/>
                  <a:p>
                    <a:pPr>
                      <a:defRPr/>
                    </a:pPr>
                    <a:endParaRPr lang="en-US" dirty="0"/>
                  </a:p>
                </p:txBody>
              </p:sp>
            </p:grpSp>
            <p:sp>
              <p:nvSpPr>
                <p:cNvPr id="55363" name="Freeform 67"/>
                <p:cNvSpPr>
                  <a:spLocks/>
                </p:cNvSpPr>
                <p:nvPr/>
              </p:nvSpPr>
              <p:spPr bwMode="auto">
                <a:xfrm>
                  <a:off x="2293" y="1663"/>
                  <a:ext cx="1127" cy="247"/>
                </a:xfrm>
                <a:custGeom>
                  <a:avLst/>
                  <a:gdLst/>
                  <a:ahLst/>
                  <a:cxnLst>
                    <a:cxn ang="0">
                      <a:pos x="96" y="118"/>
                    </a:cxn>
                    <a:cxn ang="0">
                      <a:pos x="1127" y="0"/>
                    </a:cxn>
                    <a:cxn ang="0">
                      <a:pos x="0" y="248"/>
                    </a:cxn>
                    <a:cxn ang="0">
                      <a:pos x="96" y="118"/>
                    </a:cxn>
                  </a:cxnLst>
                  <a:rect l="0" t="0" r="r" b="b"/>
                  <a:pathLst>
                    <a:path w="1127" h="248">
                      <a:moveTo>
                        <a:pt x="96" y="118"/>
                      </a:moveTo>
                      <a:lnTo>
                        <a:pt x="1127" y="0"/>
                      </a:lnTo>
                      <a:lnTo>
                        <a:pt x="0" y="248"/>
                      </a:lnTo>
                      <a:lnTo>
                        <a:pt x="96" y="118"/>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dirty="0"/>
                </a:p>
              </p:txBody>
            </p:sp>
            <p:grpSp>
              <p:nvGrpSpPr>
                <p:cNvPr id="5142" name="Group 68"/>
                <p:cNvGrpSpPr>
                  <a:grpSpLocks/>
                </p:cNvGrpSpPr>
                <p:nvPr/>
              </p:nvGrpSpPr>
              <p:grpSpPr bwMode="auto">
                <a:xfrm>
                  <a:off x="2070" y="2601"/>
                  <a:ext cx="519" cy="672"/>
                  <a:chOff x="2070" y="2601"/>
                  <a:chExt cx="519" cy="672"/>
                </a:xfrm>
              </p:grpSpPr>
              <p:sp>
                <p:nvSpPr>
                  <p:cNvPr id="55365" name="Freeform 69"/>
                  <p:cNvSpPr>
                    <a:spLocks/>
                  </p:cNvSpPr>
                  <p:nvPr/>
                </p:nvSpPr>
                <p:spPr bwMode="auto">
                  <a:xfrm>
                    <a:off x="2070" y="2600"/>
                    <a:ext cx="520" cy="671"/>
                  </a:xfrm>
                  <a:custGeom>
                    <a:avLst/>
                    <a:gdLst/>
                    <a:ahLst/>
                    <a:cxnLst>
                      <a:cxn ang="0">
                        <a:pos x="0" y="0"/>
                      </a:cxn>
                      <a:cxn ang="0">
                        <a:pos x="519" y="672"/>
                      </a:cxn>
                      <a:cxn ang="0">
                        <a:pos x="0" y="174"/>
                      </a:cxn>
                      <a:cxn ang="0">
                        <a:pos x="0" y="0"/>
                      </a:cxn>
                    </a:cxnLst>
                    <a:rect l="0" t="0" r="r" b="b"/>
                    <a:pathLst>
                      <a:path w="519" h="672">
                        <a:moveTo>
                          <a:pt x="0" y="0"/>
                        </a:moveTo>
                        <a:lnTo>
                          <a:pt x="519" y="672"/>
                        </a:lnTo>
                        <a:lnTo>
                          <a:pt x="0" y="174"/>
                        </a:lnTo>
                        <a:lnTo>
                          <a:pt x="0" y="0"/>
                        </a:lnTo>
                        <a:close/>
                      </a:path>
                    </a:pathLst>
                  </a:custGeom>
                  <a:gradFill rotWithShape="0">
                    <a:gsLst>
                      <a:gs pos="0">
                        <a:srgbClr val="0000FF">
                          <a:gamma/>
                          <a:shade val="0"/>
                          <a:invGamma/>
                        </a:srgbClr>
                      </a:gs>
                      <a:gs pos="100000">
                        <a:srgbClr val="0000FF"/>
                      </a:gs>
                    </a:gsLst>
                    <a:lin ang="18900000" scaled="1"/>
                  </a:gradFill>
                  <a:ln w="3175" cap="flat" cmpd="sng">
                    <a:solidFill>
                      <a:schemeClr val="tx1"/>
                    </a:solidFill>
                    <a:prstDash val="solid"/>
                    <a:round/>
                    <a:headEnd/>
                    <a:tailEnd/>
                  </a:ln>
                  <a:effectLst/>
                </p:spPr>
                <p:txBody>
                  <a:bodyPr wrap="none" anchor="ctr"/>
                  <a:lstStyle/>
                  <a:p>
                    <a:pPr>
                      <a:defRPr/>
                    </a:pPr>
                    <a:endParaRPr lang="en-US" dirty="0"/>
                  </a:p>
                </p:txBody>
              </p:sp>
              <p:sp>
                <p:nvSpPr>
                  <p:cNvPr id="55366" name="Freeform 70"/>
                  <p:cNvSpPr>
                    <a:spLocks/>
                  </p:cNvSpPr>
                  <p:nvPr/>
                </p:nvSpPr>
                <p:spPr bwMode="auto">
                  <a:xfrm>
                    <a:off x="2070" y="2771"/>
                    <a:ext cx="514" cy="500"/>
                  </a:xfrm>
                  <a:custGeom>
                    <a:avLst/>
                    <a:gdLst/>
                    <a:ahLst/>
                    <a:cxnLst>
                      <a:cxn ang="0">
                        <a:pos x="0" y="0"/>
                      </a:cxn>
                      <a:cxn ang="0">
                        <a:pos x="512" y="495"/>
                      </a:cxn>
                      <a:cxn ang="0">
                        <a:pos x="0" y="180"/>
                      </a:cxn>
                      <a:cxn ang="0">
                        <a:pos x="0" y="0"/>
                      </a:cxn>
                    </a:cxnLst>
                    <a:rect l="0" t="0" r="r" b="b"/>
                    <a:pathLst>
                      <a:path w="512" h="495">
                        <a:moveTo>
                          <a:pt x="0" y="0"/>
                        </a:moveTo>
                        <a:lnTo>
                          <a:pt x="512" y="495"/>
                        </a:lnTo>
                        <a:lnTo>
                          <a:pt x="0" y="180"/>
                        </a:lnTo>
                        <a:lnTo>
                          <a:pt x="0" y="0"/>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dirty="0"/>
                  </a:p>
                </p:txBody>
              </p:sp>
            </p:grpSp>
          </p:grpSp>
        </p:grpSp>
      </p:grpSp>
      <p:sp>
        <p:nvSpPr>
          <p:cNvPr id="55367" name="Text Box 71"/>
          <p:cNvSpPr txBox="1">
            <a:spLocks noChangeArrowheads="1"/>
          </p:cNvSpPr>
          <p:nvPr/>
        </p:nvSpPr>
        <p:spPr bwMode="auto">
          <a:xfrm>
            <a:off x="-76200" y="228600"/>
            <a:ext cx="990600" cy="244475"/>
          </a:xfrm>
          <a:prstGeom prst="rect">
            <a:avLst/>
          </a:prstGeom>
          <a:noFill/>
          <a:ln w="9525">
            <a:noFill/>
            <a:miter lim="800000"/>
            <a:headEnd/>
            <a:tailEnd/>
          </a:ln>
          <a:effectLst/>
        </p:spPr>
        <p:txBody>
          <a:bodyPr>
            <a:spAutoFit/>
          </a:bodyPr>
          <a:lstStyle/>
          <a:p>
            <a:pPr>
              <a:spcBef>
                <a:spcPct val="50000"/>
              </a:spcBef>
              <a:defRPr/>
            </a:pPr>
            <a:r>
              <a:rPr lang="en-US" sz="1000" b="1" i="1" dirty="0">
                <a:latin typeface="Arial Black" pitchFamily="34" charset="0"/>
              </a:rPr>
              <a:t>NAVY</a:t>
            </a:r>
          </a:p>
        </p:txBody>
      </p:sp>
      <p:sp>
        <p:nvSpPr>
          <p:cNvPr id="55368" name="Text Box 72"/>
          <p:cNvSpPr txBox="1">
            <a:spLocks noChangeArrowheads="1"/>
          </p:cNvSpPr>
          <p:nvPr/>
        </p:nvSpPr>
        <p:spPr bwMode="auto">
          <a:xfrm>
            <a:off x="609600" y="746125"/>
            <a:ext cx="914400" cy="244475"/>
          </a:xfrm>
          <a:prstGeom prst="rect">
            <a:avLst/>
          </a:prstGeom>
          <a:noFill/>
          <a:ln w="9525">
            <a:noFill/>
            <a:miter lim="800000"/>
            <a:headEnd/>
            <a:tailEnd/>
          </a:ln>
          <a:effectLst/>
        </p:spPr>
        <p:txBody>
          <a:bodyPr>
            <a:spAutoFit/>
          </a:bodyPr>
          <a:lstStyle/>
          <a:p>
            <a:pPr>
              <a:spcBef>
                <a:spcPct val="50000"/>
              </a:spcBef>
              <a:defRPr/>
            </a:pPr>
            <a:r>
              <a:rPr lang="en-US" sz="1000" b="1" i="1" dirty="0">
                <a:latin typeface="Arial Black" pitchFamily="34" charset="0"/>
              </a:rPr>
              <a:t>BUPERS 3</a:t>
            </a:r>
          </a:p>
        </p:txBody>
      </p:sp>
      <p:sp>
        <p:nvSpPr>
          <p:cNvPr id="55369" name="Rectangle 73"/>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6185" name="Slide Number Placeholder 4"/>
          <p:cNvSpPr txBox="1">
            <a:spLocks noGrp="1"/>
          </p:cNvSpPr>
          <p:nvPr userDrawn="1"/>
        </p:nvSpPr>
        <p:spPr bwMode="auto">
          <a:xfrm>
            <a:off x="7010400" y="6553200"/>
            <a:ext cx="2133600" cy="304800"/>
          </a:xfrm>
          <a:prstGeom prst="rect">
            <a:avLst/>
          </a:prstGeom>
          <a:noFill/>
          <a:ln w="9525">
            <a:noFill/>
            <a:miter lim="800000"/>
            <a:headEnd/>
            <a:tailEnd/>
          </a:ln>
        </p:spPr>
        <p:txBody>
          <a:bodyPr/>
          <a:lstStyle/>
          <a:p>
            <a:pPr algn="r">
              <a:defRPr/>
            </a:pPr>
            <a:fld id="{CE5235B6-BC4D-4FC2-B32E-8976CFFF09D1}" type="slidenum">
              <a:rPr lang="en-US" sz="1200">
                <a:latin typeface="Arial" pitchFamily="34" charset="0"/>
                <a:cs typeface="Arial" pitchFamily="34" charset="0"/>
              </a:rPr>
              <a:pPr algn="r">
                <a:defRPr/>
              </a:pPr>
              <a:t>‹#›</a:t>
            </a:fld>
            <a:endParaRPr lang="en-US" sz="1200" dirty="0">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 id="2147483667" r:id="rId17"/>
  </p:sldLayoutIdLst>
  <p:hf hdr="0" ftr="0" dt="0"/>
  <p:txStyles>
    <p:titleStyle>
      <a:lvl1pPr algn="ctr" rtl="0" eaLnBrk="0" fontAlgn="base" hangingPunct="0">
        <a:spcBef>
          <a:spcPct val="0"/>
        </a:spcBef>
        <a:spcAft>
          <a:spcPct val="0"/>
        </a:spcAft>
        <a:defRPr sz="3200" b="1">
          <a:solidFill>
            <a:schemeClr val="accent2"/>
          </a:solidFill>
          <a:latin typeface="+mj-lt"/>
          <a:ea typeface="+mj-ea"/>
          <a:cs typeface="+mj-cs"/>
        </a:defRPr>
      </a:lvl1pPr>
      <a:lvl2pPr algn="ctr" rtl="0" eaLnBrk="0" fontAlgn="base" hangingPunct="0">
        <a:spcBef>
          <a:spcPct val="0"/>
        </a:spcBef>
        <a:spcAft>
          <a:spcPct val="0"/>
        </a:spcAft>
        <a:defRPr sz="3200" b="1">
          <a:solidFill>
            <a:schemeClr val="accent2"/>
          </a:solidFill>
          <a:latin typeface="Arial" charset="0"/>
          <a:cs typeface="Arial" charset="0"/>
        </a:defRPr>
      </a:lvl2pPr>
      <a:lvl3pPr algn="ctr" rtl="0" eaLnBrk="0" fontAlgn="base" hangingPunct="0">
        <a:spcBef>
          <a:spcPct val="0"/>
        </a:spcBef>
        <a:spcAft>
          <a:spcPct val="0"/>
        </a:spcAft>
        <a:defRPr sz="3200" b="1">
          <a:solidFill>
            <a:schemeClr val="accent2"/>
          </a:solidFill>
          <a:latin typeface="Arial" charset="0"/>
          <a:cs typeface="Arial" charset="0"/>
        </a:defRPr>
      </a:lvl3pPr>
      <a:lvl4pPr algn="ctr" rtl="0" eaLnBrk="0" fontAlgn="base" hangingPunct="0">
        <a:spcBef>
          <a:spcPct val="0"/>
        </a:spcBef>
        <a:spcAft>
          <a:spcPct val="0"/>
        </a:spcAft>
        <a:defRPr sz="3200" b="1">
          <a:solidFill>
            <a:schemeClr val="accent2"/>
          </a:solidFill>
          <a:latin typeface="Arial" charset="0"/>
          <a:cs typeface="Arial" charset="0"/>
        </a:defRPr>
      </a:lvl4pPr>
      <a:lvl5pPr algn="ctr" rtl="0" eaLnBrk="0" fontAlgn="base" hangingPunct="0">
        <a:spcBef>
          <a:spcPct val="0"/>
        </a:spcBef>
        <a:spcAft>
          <a:spcPct val="0"/>
        </a:spcAft>
        <a:defRPr sz="3200" b="1">
          <a:solidFill>
            <a:schemeClr val="accent2"/>
          </a:solidFill>
          <a:latin typeface="Arial" charset="0"/>
          <a:cs typeface="Arial" charset="0"/>
        </a:defRPr>
      </a:lvl5pPr>
      <a:lvl6pPr marL="457200" algn="ctr" rtl="0" fontAlgn="base">
        <a:spcBef>
          <a:spcPct val="0"/>
        </a:spcBef>
        <a:spcAft>
          <a:spcPct val="0"/>
        </a:spcAft>
        <a:defRPr sz="3200" b="1">
          <a:solidFill>
            <a:schemeClr val="accent2"/>
          </a:solidFill>
          <a:latin typeface="Arial" charset="0"/>
          <a:cs typeface="Arial" charset="0"/>
        </a:defRPr>
      </a:lvl6pPr>
      <a:lvl7pPr marL="914400" algn="ctr" rtl="0" fontAlgn="base">
        <a:spcBef>
          <a:spcPct val="0"/>
        </a:spcBef>
        <a:spcAft>
          <a:spcPct val="0"/>
        </a:spcAft>
        <a:defRPr sz="3200" b="1">
          <a:solidFill>
            <a:schemeClr val="accent2"/>
          </a:solidFill>
          <a:latin typeface="Arial" charset="0"/>
          <a:cs typeface="Arial" charset="0"/>
        </a:defRPr>
      </a:lvl7pPr>
      <a:lvl8pPr marL="1371600" algn="ctr" rtl="0" fontAlgn="base">
        <a:spcBef>
          <a:spcPct val="0"/>
        </a:spcBef>
        <a:spcAft>
          <a:spcPct val="0"/>
        </a:spcAft>
        <a:defRPr sz="3200" b="1">
          <a:solidFill>
            <a:schemeClr val="accent2"/>
          </a:solidFill>
          <a:latin typeface="Arial" charset="0"/>
          <a:cs typeface="Arial" charset="0"/>
        </a:defRPr>
      </a:lvl8pPr>
      <a:lvl9pPr marL="1828800" algn="ctr" rtl="0" fontAlgn="base">
        <a:spcBef>
          <a:spcPct val="0"/>
        </a:spcBef>
        <a:spcAft>
          <a:spcPct val="0"/>
        </a:spcAft>
        <a:defRPr sz="3200" b="1">
          <a:solidFill>
            <a:schemeClr val="accent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sz="2400">
          <a:solidFill>
            <a:schemeClr val="tx1"/>
          </a:solidFill>
          <a:latin typeface="+mn-lt"/>
          <a:cs typeface="+mn-cs"/>
        </a:defRPr>
      </a:lvl3pPr>
      <a:lvl4pPr marL="1600200" indent="-228600" algn="l" rtl="0" eaLnBrk="0" fontAlgn="base" hangingPunct="0">
        <a:spcBef>
          <a:spcPct val="20000"/>
        </a:spcBef>
        <a:spcAft>
          <a:spcPct val="0"/>
        </a:spcAft>
        <a:buChar char="o"/>
        <a:defRPr sz="2000">
          <a:solidFill>
            <a:schemeClr val="tx1"/>
          </a:solidFill>
          <a:latin typeface="+mn-lt"/>
          <a:cs typeface="+mn-cs"/>
        </a:defRPr>
      </a:lvl4pPr>
      <a:lvl5pPr marL="2057400" indent="-228600" algn="l" rtl="0" eaLnBrk="0" fontAlgn="base" hangingPunct="0">
        <a:spcBef>
          <a:spcPct val="20000"/>
        </a:spcBef>
        <a:spcAft>
          <a:spcPct val="0"/>
        </a:spcAft>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381000" y="190500"/>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TITLE OF SLIDE</a:t>
            </a:r>
          </a:p>
        </p:txBody>
      </p:sp>
      <p:sp>
        <p:nvSpPr>
          <p:cNvPr id="17411" name="Rectangle 3"/>
          <p:cNvSpPr>
            <a:spLocks noGrp="1" noChangeArrowheads="1"/>
          </p:cNvSpPr>
          <p:nvPr>
            <p:ph type="body" idx="1"/>
          </p:nvPr>
        </p:nvSpPr>
        <p:spPr bwMode="auto">
          <a:xfrm>
            <a:off x="325385" y="1363916"/>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5302" name="Line 6"/>
          <p:cNvSpPr>
            <a:spLocks noChangeShapeType="1"/>
          </p:cNvSpPr>
          <p:nvPr/>
        </p:nvSpPr>
        <p:spPr bwMode="auto">
          <a:xfrm>
            <a:off x="1828800" y="1028700"/>
            <a:ext cx="5486400" cy="0"/>
          </a:xfrm>
          <a:prstGeom prst="line">
            <a:avLst/>
          </a:prstGeom>
          <a:noFill/>
          <a:ln w="38100">
            <a:solidFill>
              <a:srgbClr val="00006C"/>
            </a:solidFill>
            <a:round/>
            <a:headEnd/>
            <a:tailEnd/>
          </a:ln>
          <a:effectLst/>
        </p:spPr>
        <p:txBody>
          <a:bodyPr/>
          <a:lstStyle/>
          <a:p>
            <a:pPr>
              <a:defRPr/>
            </a:pPr>
            <a:endParaRPr lang="en-US">
              <a:latin typeface="Arial" charset="0"/>
              <a:cs typeface="Arial" charset="0"/>
            </a:endParaRPr>
          </a:p>
        </p:txBody>
      </p:sp>
      <p:pic>
        <p:nvPicPr>
          <p:cNvPr id="17413" name="Picture 8" descr="New BUPERS color">
            <a:hlinkClick r:id="rId18" action="ppaction://hlinksldjump"/>
          </p:cNvPr>
          <p:cNvPicPr>
            <a:picLocks noChangeAspect="1" noChangeArrowheads="1"/>
          </p:cNvPicPr>
          <p:nvPr/>
        </p:nvPicPr>
        <p:blipFill>
          <a:blip r:embed="rId19" cstate="print"/>
          <a:srcRect/>
          <a:stretch>
            <a:fillRect/>
          </a:stretch>
        </p:blipFill>
        <p:spPr bwMode="auto">
          <a:xfrm>
            <a:off x="8086725" y="0"/>
            <a:ext cx="1057275" cy="1062038"/>
          </a:xfrm>
          <a:prstGeom prst="rect">
            <a:avLst/>
          </a:prstGeom>
          <a:noFill/>
          <a:ln w="9525">
            <a:noFill/>
            <a:miter lim="800000"/>
            <a:headEnd/>
            <a:tailEnd/>
          </a:ln>
        </p:spPr>
      </p:pic>
      <p:grpSp>
        <p:nvGrpSpPr>
          <p:cNvPr id="17414" name="Group 41"/>
          <p:cNvGrpSpPr>
            <a:grpSpLocks/>
          </p:cNvGrpSpPr>
          <p:nvPr/>
        </p:nvGrpSpPr>
        <p:grpSpPr bwMode="auto">
          <a:xfrm>
            <a:off x="76200" y="152400"/>
            <a:ext cx="1295400" cy="838200"/>
            <a:chOff x="231" y="385"/>
            <a:chExt cx="5053" cy="3341"/>
          </a:xfrm>
        </p:grpSpPr>
        <p:grpSp>
          <p:nvGrpSpPr>
            <p:cNvPr id="17419" name="Group 42"/>
            <p:cNvGrpSpPr>
              <a:grpSpLocks/>
            </p:cNvGrpSpPr>
            <p:nvPr/>
          </p:nvGrpSpPr>
          <p:grpSpPr bwMode="auto">
            <a:xfrm>
              <a:off x="2205" y="1903"/>
              <a:ext cx="3079" cy="803"/>
              <a:chOff x="2205" y="1903"/>
              <a:chExt cx="3079" cy="803"/>
            </a:xfrm>
          </p:grpSpPr>
          <p:sp>
            <p:nvSpPr>
              <p:cNvPr id="55339" name="Freeform 43"/>
              <p:cNvSpPr>
                <a:spLocks/>
              </p:cNvSpPr>
              <p:nvPr/>
            </p:nvSpPr>
            <p:spPr bwMode="auto">
              <a:xfrm>
                <a:off x="2231" y="1904"/>
                <a:ext cx="1839" cy="804"/>
              </a:xfrm>
              <a:custGeom>
                <a:avLst/>
                <a:gdLst/>
                <a:ahLst/>
                <a:cxnLst>
                  <a:cxn ang="0">
                    <a:pos x="9" y="803"/>
                  </a:cxn>
                  <a:cxn ang="0">
                    <a:pos x="603" y="173"/>
                  </a:cxn>
                  <a:cxn ang="0">
                    <a:pos x="1245" y="41"/>
                  </a:cxn>
                  <a:cxn ang="0">
                    <a:pos x="1839" y="419"/>
                  </a:cxn>
                  <a:cxn ang="0">
                    <a:pos x="1293" y="215"/>
                  </a:cxn>
                  <a:cxn ang="0">
                    <a:pos x="657" y="347"/>
                  </a:cxn>
                  <a:cxn ang="0">
                    <a:pos x="9" y="803"/>
                  </a:cxn>
                </a:cxnLst>
                <a:rect l="0" t="0" r="r" b="b"/>
                <a:pathLst>
                  <a:path w="1839" h="803">
                    <a:moveTo>
                      <a:pt x="9" y="803"/>
                    </a:moveTo>
                    <a:cubicBezTo>
                      <a:pt x="0" y="774"/>
                      <a:pt x="397" y="300"/>
                      <a:pt x="603" y="173"/>
                    </a:cubicBezTo>
                    <a:cubicBezTo>
                      <a:pt x="809" y="46"/>
                      <a:pt x="1039" y="0"/>
                      <a:pt x="1245" y="41"/>
                    </a:cubicBezTo>
                    <a:cubicBezTo>
                      <a:pt x="1451" y="82"/>
                      <a:pt x="1831" y="390"/>
                      <a:pt x="1839" y="419"/>
                    </a:cubicBezTo>
                    <a:cubicBezTo>
                      <a:pt x="1839" y="419"/>
                      <a:pt x="1490" y="227"/>
                      <a:pt x="1293" y="215"/>
                    </a:cubicBezTo>
                    <a:cubicBezTo>
                      <a:pt x="1096" y="203"/>
                      <a:pt x="871" y="249"/>
                      <a:pt x="657" y="347"/>
                    </a:cubicBezTo>
                    <a:cubicBezTo>
                      <a:pt x="443" y="445"/>
                      <a:pt x="144" y="708"/>
                      <a:pt x="9" y="803"/>
                    </a:cubicBezTo>
                    <a:close/>
                  </a:path>
                </a:pathLst>
              </a:custGeom>
              <a:gradFill rotWithShape="0">
                <a:gsLst>
                  <a:gs pos="0">
                    <a:srgbClr val="FF0000"/>
                  </a:gs>
                  <a:gs pos="100000">
                    <a:srgbClr val="FF0000">
                      <a:gamma/>
                      <a:tint val="0"/>
                      <a:invGamma/>
                    </a:srgbClr>
                  </a:gs>
                </a:gsLst>
                <a:lin ang="0" scaled="1"/>
              </a:gradFill>
              <a:ln w="9525" cap="flat" cmpd="sng">
                <a:noFill/>
                <a:prstDash val="solid"/>
                <a:round/>
                <a:headEnd/>
                <a:tailEnd/>
              </a:ln>
              <a:effectLst/>
            </p:spPr>
            <p:txBody>
              <a:bodyPr wrap="none" anchor="ctr"/>
              <a:lstStyle/>
              <a:p>
                <a:pPr>
                  <a:defRPr/>
                </a:pPr>
                <a:endParaRPr lang="en-US">
                  <a:latin typeface="Arial" charset="0"/>
                  <a:cs typeface="Arial" charset="0"/>
                </a:endParaRPr>
              </a:p>
            </p:txBody>
          </p:sp>
          <p:sp>
            <p:nvSpPr>
              <p:cNvPr id="55340" name="Freeform 44"/>
              <p:cNvSpPr>
                <a:spLocks/>
              </p:cNvSpPr>
              <p:nvPr/>
            </p:nvSpPr>
            <p:spPr bwMode="auto">
              <a:xfrm>
                <a:off x="2206" y="2252"/>
                <a:ext cx="2471" cy="456"/>
              </a:xfrm>
              <a:custGeom>
                <a:avLst/>
                <a:gdLst/>
                <a:ahLst/>
                <a:cxnLst>
                  <a:cxn ang="0">
                    <a:pos x="45" y="453"/>
                  </a:cxn>
                  <a:cxn ang="0">
                    <a:pos x="570" y="327"/>
                  </a:cxn>
                  <a:cxn ang="0">
                    <a:pos x="1152" y="48"/>
                  </a:cxn>
                  <a:cxn ang="0">
                    <a:pos x="1857" y="138"/>
                  </a:cxn>
                  <a:cxn ang="0">
                    <a:pos x="2253" y="234"/>
                  </a:cxn>
                  <a:cxn ang="0">
                    <a:pos x="2430" y="87"/>
                  </a:cxn>
                  <a:cxn ang="0">
                    <a:pos x="2472" y="117"/>
                  </a:cxn>
                  <a:cxn ang="0">
                    <a:pos x="1932" y="261"/>
                  </a:cxn>
                  <a:cxn ang="0">
                    <a:pos x="1377" y="260"/>
                  </a:cxn>
                  <a:cxn ang="0">
                    <a:pos x="858" y="453"/>
                  </a:cxn>
                  <a:cxn ang="0">
                    <a:pos x="45" y="453"/>
                  </a:cxn>
                </a:cxnLst>
                <a:rect l="0" t="0" r="r" b="b"/>
                <a:pathLst>
                  <a:path w="2473" h="453">
                    <a:moveTo>
                      <a:pt x="45" y="453"/>
                    </a:moveTo>
                    <a:cubicBezTo>
                      <a:pt x="0" y="430"/>
                      <a:pt x="386" y="394"/>
                      <a:pt x="570" y="327"/>
                    </a:cubicBezTo>
                    <a:cubicBezTo>
                      <a:pt x="754" y="260"/>
                      <a:pt x="879" y="96"/>
                      <a:pt x="1152" y="48"/>
                    </a:cubicBezTo>
                    <a:cubicBezTo>
                      <a:pt x="1425" y="0"/>
                      <a:pt x="1674" y="78"/>
                      <a:pt x="1857" y="138"/>
                    </a:cubicBezTo>
                    <a:cubicBezTo>
                      <a:pt x="2040" y="198"/>
                      <a:pt x="2151" y="237"/>
                      <a:pt x="2253" y="234"/>
                    </a:cubicBezTo>
                    <a:cubicBezTo>
                      <a:pt x="2347" y="235"/>
                      <a:pt x="2399" y="118"/>
                      <a:pt x="2430" y="87"/>
                    </a:cubicBezTo>
                    <a:cubicBezTo>
                      <a:pt x="2433" y="88"/>
                      <a:pt x="2473" y="116"/>
                      <a:pt x="2472" y="117"/>
                    </a:cubicBezTo>
                    <a:cubicBezTo>
                      <a:pt x="2439" y="154"/>
                      <a:pt x="2352" y="363"/>
                      <a:pt x="1932" y="261"/>
                    </a:cubicBezTo>
                    <a:cubicBezTo>
                      <a:pt x="1512" y="159"/>
                      <a:pt x="1489" y="212"/>
                      <a:pt x="1377" y="260"/>
                    </a:cubicBezTo>
                    <a:cubicBezTo>
                      <a:pt x="1265" y="308"/>
                      <a:pt x="1094" y="414"/>
                      <a:pt x="858" y="453"/>
                    </a:cubicBezTo>
                    <a:lnTo>
                      <a:pt x="45" y="453"/>
                    </a:lnTo>
                    <a:close/>
                  </a:path>
                </a:pathLst>
              </a:custGeom>
              <a:gradFill rotWithShape="0">
                <a:gsLst>
                  <a:gs pos="0">
                    <a:srgbClr val="FF0000"/>
                  </a:gs>
                  <a:gs pos="100000">
                    <a:srgbClr val="FF0000">
                      <a:gamma/>
                      <a:tint val="0"/>
                      <a:invGamma/>
                    </a:srgbClr>
                  </a:gs>
                </a:gsLst>
                <a:lin ang="0" scaled="1"/>
              </a:gradFill>
              <a:ln w="9525" cap="flat" cmpd="sng">
                <a:noFill/>
                <a:prstDash val="solid"/>
                <a:round/>
                <a:headEnd/>
                <a:tailEnd/>
              </a:ln>
              <a:effectLst/>
            </p:spPr>
            <p:txBody>
              <a:bodyPr wrap="none" anchor="ctr"/>
              <a:lstStyle/>
              <a:p>
                <a:pPr>
                  <a:defRPr/>
                </a:pPr>
                <a:endParaRPr lang="en-US">
                  <a:latin typeface="Arial" charset="0"/>
                  <a:cs typeface="Arial" charset="0"/>
                </a:endParaRPr>
              </a:p>
            </p:txBody>
          </p:sp>
          <p:sp>
            <p:nvSpPr>
              <p:cNvPr id="55341" name="Freeform 45"/>
              <p:cNvSpPr>
                <a:spLocks/>
              </p:cNvSpPr>
              <p:nvPr/>
            </p:nvSpPr>
            <p:spPr bwMode="auto">
              <a:xfrm>
                <a:off x="3624" y="2473"/>
                <a:ext cx="1660" cy="228"/>
              </a:xfrm>
              <a:custGeom>
                <a:avLst/>
                <a:gdLst/>
                <a:ahLst/>
                <a:cxnLst>
                  <a:cxn ang="0">
                    <a:pos x="0" y="228"/>
                  </a:cxn>
                  <a:cxn ang="0">
                    <a:pos x="354" y="80"/>
                  </a:cxn>
                  <a:cxn ang="0">
                    <a:pos x="804" y="146"/>
                  </a:cxn>
                  <a:cxn ang="0">
                    <a:pos x="1042" y="90"/>
                  </a:cxn>
                  <a:cxn ang="0">
                    <a:pos x="1190" y="0"/>
                  </a:cxn>
                  <a:cxn ang="0">
                    <a:pos x="1464" y="230"/>
                  </a:cxn>
                  <a:cxn ang="0">
                    <a:pos x="0" y="228"/>
                  </a:cxn>
                </a:cxnLst>
                <a:rect l="0" t="0" r="r" b="b"/>
                <a:pathLst>
                  <a:path w="1662" h="230">
                    <a:moveTo>
                      <a:pt x="0" y="228"/>
                    </a:moveTo>
                    <a:cubicBezTo>
                      <a:pt x="40" y="172"/>
                      <a:pt x="152" y="122"/>
                      <a:pt x="354" y="80"/>
                    </a:cubicBezTo>
                    <a:cubicBezTo>
                      <a:pt x="556" y="38"/>
                      <a:pt x="672" y="170"/>
                      <a:pt x="804" y="146"/>
                    </a:cubicBezTo>
                    <a:cubicBezTo>
                      <a:pt x="936" y="122"/>
                      <a:pt x="978" y="114"/>
                      <a:pt x="1042" y="90"/>
                    </a:cubicBezTo>
                    <a:lnTo>
                      <a:pt x="1190" y="0"/>
                    </a:lnTo>
                    <a:cubicBezTo>
                      <a:pt x="1260" y="23"/>
                      <a:pt x="1662" y="192"/>
                      <a:pt x="1464" y="230"/>
                    </a:cubicBezTo>
                    <a:cubicBezTo>
                      <a:pt x="1260" y="226"/>
                      <a:pt x="102" y="228"/>
                      <a:pt x="0" y="228"/>
                    </a:cubicBezTo>
                    <a:close/>
                  </a:path>
                </a:pathLst>
              </a:custGeom>
              <a:gradFill rotWithShape="0">
                <a:gsLst>
                  <a:gs pos="0">
                    <a:srgbClr val="FFAFAF"/>
                  </a:gs>
                  <a:gs pos="100000">
                    <a:srgbClr val="FFAFAF">
                      <a:gamma/>
                      <a:tint val="0"/>
                      <a:invGamma/>
                    </a:srgbClr>
                  </a:gs>
                </a:gsLst>
                <a:lin ang="0" scaled="1"/>
              </a:gradFill>
              <a:ln w="9525" cap="flat" cmpd="sng">
                <a:noFill/>
                <a:prstDash val="solid"/>
                <a:round/>
                <a:headEnd/>
                <a:tailEnd/>
              </a:ln>
              <a:effectLst/>
            </p:spPr>
            <p:txBody>
              <a:bodyPr wrap="none" anchor="ctr"/>
              <a:lstStyle/>
              <a:p>
                <a:pPr>
                  <a:defRPr/>
                </a:pPr>
                <a:endParaRPr lang="en-US">
                  <a:latin typeface="Arial" charset="0"/>
                  <a:cs typeface="Arial" charset="0"/>
                </a:endParaRPr>
              </a:p>
            </p:txBody>
          </p:sp>
        </p:grpSp>
        <p:grpSp>
          <p:nvGrpSpPr>
            <p:cNvPr id="17420" name="Group 46"/>
            <p:cNvGrpSpPr>
              <a:grpSpLocks/>
            </p:cNvGrpSpPr>
            <p:nvPr/>
          </p:nvGrpSpPr>
          <p:grpSpPr bwMode="auto">
            <a:xfrm>
              <a:off x="231" y="385"/>
              <a:ext cx="3193" cy="3341"/>
              <a:chOff x="231" y="385"/>
              <a:chExt cx="3193" cy="3341"/>
            </a:xfrm>
          </p:grpSpPr>
          <p:sp>
            <p:nvSpPr>
              <p:cNvPr id="55343" name="Freeform 47"/>
              <p:cNvSpPr>
                <a:spLocks/>
              </p:cNvSpPr>
              <p:nvPr/>
            </p:nvSpPr>
            <p:spPr bwMode="auto">
              <a:xfrm>
                <a:off x="2392" y="1657"/>
                <a:ext cx="1034" cy="120"/>
              </a:xfrm>
              <a:custGeom>
                <a:avLst/>
                <a:gdLst/>
                <a:ahLst/>
                <a:cxnLst>
                  <a:cxn ang="0">
                    <a:pos x="97" y="1"/>
                  </a:cxn>
                  <a:cxn ang="0">
                    <a:pos x="1034" y="0"/>
                  </a:cxn>
                  <a:cxn ang="0">
                    <a:pos x="0" y="120"/>
                  </a:cxn>
                  <a:cxn ang="0">
                    <a:pos x="97" y="1"/>
                  </a:cxn>
                </a:cxnLst>
                <a:rect l="0" t="0" r="r" b="b"/>
                <a:pathLst>
                  <a:path w="1034" h="120">
                    <a:moveTo>
                      <a:pt x="97" y="1"/>
                    </a:moveTo>
                    <a:lnTo>
                      <a:pt x="1034" y="0"/>
                    </a:lnTo>
                    <a:lnTo>
                      <a:pt x="0" y="120"/>
                    </a:lnTo>
                    <a:lnTo>
                      <a:pt x="97" y="1"/>
                    </a:lnTo>
                    <a:close/>
                  </a:path>
                </a:pathLst>
              </a:custGeom>
              <a:gradFill rotWithShape="0">
                <a:gsLst>
                  <a:gs pos="0">
                    <a:srgbClr val="0000FF">
                      <a:gamma/>
                      <a:shade val="46275"/>
                      <a:invGamma/>
                    </a:srgbClr>
                  </a:gs>
                  <a:gs pos="100000">
                    <a:srgbClr val="0000FF"/>
                  </a:gs>
                </a:gsLst>
                <a:lin ang="0" scaled="1"/>
              </a:gra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grpSp>
            <p:nvGrpSpPr>
              <p:cNvPr id="17422" name="Group 48"/>
              <p:cNvGrpSpPr>
                <a:grpSpLocks/>
              </p:cNvGrpSpPr>
              <p:nvPr/>
            </p:nvGrpSpPr>
            <p:grpSpPr bwMode="auto">
              <a:xfrm>
                <a:off x="231" y="385"/>
                <a:ext cx="3188" cy="3341"/>
                <a:chOff x="231" y="385"/>
                <a:chExt cx="3188" cy="3341"/>
              </a:xfrm>
            </p:grpSpPr>
            <p:grpSp>
              <p:nvGrpSpPr>
                <p:cNvPr id="17423" name="Group 49"/>
                <p:cNvGrpSpPr>
                  <a:grpSpLocks/>
                </p:cNvGrpSpPr>
                <p:nvPr/>
              </p:nvGrpSpPr>
              <p:grpSpPr bwMode="auto">
                <a:xfrm>
                  <a:off x="2064" y="385"/>
                  <a:ext cx="424" cy="1517"/>
                  <a:chOff x="2879" y="352"/>
                  <a:chExt cx="424" cy="1517"/>
                </a:xfrm>
              </p:grpSpPr>
              <p:sp>
                <p:nvSpPr>
                  <p:cNvPr id="55346" name="Freeform 50"/>
                  <p:cNvSpPr>
                    <a:spLocks/>
                  </p:cNvSpPr>
                  <p:nvPr/>
                </p:nvSpPr>
                <p:spPr bwMode="auto">
                  <a:xfrm>
                    <a:off x="2879" y="352"/>
                    <a:ext cx="427" cy="1398"/>
                  </a:xfrm>
                  <a:custGeom>
                    <a:avLst/>
                    <a:gdLst/>
                    <a:ahLst/>
                    <a:cxnLst>
                      <a:cxn ang="0">
                        <a:pos x="0" y="0"/>
                      </a:cxn>
                      <a:cxn ang="0">
                        <a:pos x="0" y="419"/>
                      </a:cxn>
                      <a:cxn ang="0">
                        <a:pos x="325" y="1398"/>
                      </a:cxn>
                      <a:cxn ang="0">
                        <a:pos x="424" y="1272"/>
                      </a:cxn>
                      <a:cxn ang="0">
                        <a:pos x="0" y="0"/>
                      </a:cxn>
                    </a:cxnLst>
                    <a:rect l="0" t="0" r="r" b="b"/>
                    <a:pathLst>
                      <a:path w="424" h="1398">
                        <a:moveTo>
                          <a:pt x="0" y="0"/>
                        </a:moveTo>
                        <a:lnTo>
                          <a:pt x="0" y="419"/>
                        </a:lnTo>
                        <a:lnTo>
                          <a:pt x="325" y="1398"/>
                        </a:lnTo>
                        <a:lnTo>
                          <a:pt x="424" y="1272"/>
                        </a:lnTo>
                        <a:lnTo>
                          <a:pt x="0" y="0"/>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sp>
                <p:nvSpPr>
                  <p:cNvPr id="55347" name="Freeform 51"/>
                  <p:cNvSpPr>
                    <a:spLocks/>
                  </p:cNvSpPr>
                  <p:nvPr/>
                </p:nvSpPr>
                <p:spPr bwMode="auto">
                  <a:xfrm>
                    <a:off x="2879" y="770"/>
                    <a:ext cx="328" cy="1101"/>
                  </a:xfrm>
                  <a:custGeom>
                    <a:avLst/>
                    <a:gdLst/>
                    <a:ahLst/>
                    <a:cxnLst>
                      <a:cxn ang="0">
                        <a:pos x="0" y="0"/>
                      </a:cxn>
                      <a:cxn ang="0">
                        <a:pos x="0" y="419"/>
                      </a:cxn>
                      <a:cxn ang="0">
                        <a:pos x="232" y="1098"/>
                      </a:cxn>
                      <a:cxn ang="0">
                        <a:pos x="325" y="979"/>
                      </a:cxn>
                      <a:cxn ang="0">
                        <a:pos x="0" y="0"/>
                      </a:cxn>
                    </a:cxnLst>
                    <a:rect l="0" t="0" r="r" b="b"/>
                    <a:pathLst>
                      <a:path w="325" h="1098">
                        <a:moveTo>
                          <a:pt x="0" y="0"/>
                        </a:moveTo>
                        <a:lnTo>
                          <a:pt x="0" y="419"/>
                        </a:lnTo>
                        <a:lnTo>
                          <a:pt x="232" y="1098"/>
                        </a:lnTo>
                        <a:lnTo>
                          <a:pt x="325" y="979"/>
                        </a:lnTo>
                        <a:lnTo>
                          <a:pt x="0" y="0"/>
                        </a:lnTo>
                        <a:close/>
                      </a:path>
                    </a:pathLst>
                  </a:custGeom>
                  <a:gradFill rotWithShape="0">
                    <a:gsLst>
                      <a:gs pos="0">
                        <a:srgbClr val="0000FF">
                          <a:gamma/>
                          <a:shade val="0"/>
                          <a:invGamma/>
                        </a:srgbClr>
                      </a:gs>
                      <a:gs pos="100000">
                        <a:srgbClr val="0000FF"/>
                      </a:gs>
                    </a:gsLst>
                    <a:lin ang="0" scaled="1"/>
                  </a:gra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grpSp>
            <p:grpSp>
              <p:nvGrpSpPr>
                <p:cNvPr id="17424" name="Group 52"/>
                <p:cNvGrpSpPr>
                  <a:grpSpLocks/>
                </p:cNvGrpSpPr>
                <p:nvPr/>
              </p:nvGrpSpPr>
              <p:grpSpPr bwMode="auto">
                <a:xfrm>
                  <a:off x="1630" y="385"/>
                  <a:ext cx="434" cy="1529"/>
                  <a:chOff x="2439" y="352"/>
                  <a:chExt cx="434" cy="1529"/>
                </a:xfrm>
              </p:grpSpPr>
              <p:sp>
                <p:nvSpPr>
                  <p:cNvPr id="55349" name="Freeform 53"/>
                  <p:cNvSpPr>
                    <a:spLocks/>
                  </p:cNvSpPr>
                  <p:nvPr/>
                </p:nvSpPr>
                <p:spPr bwMode="auto">
                  <a:xfrm>
                    <a:off x="2439" y="352"/>
                    <a:ext cx="433" cy="1405"/>
                  </a:xfrm>
                  <a:custGeom>
                    <a:avLst/>
                    <a:gdLst/>
                    <a:ahLst/>
                    <a:cxnLst>
                      <a:cxn ang="0">
                        <a:pos x="434" y="0"/>
                      </a:cxn>
                      <a:cxn ang="0">
                        <a:pos x="434" y="419"/>
                      </a:cxn>
                      <a:cxn ang="0">
                        <a:pos x="115" y="1404"/>
                      </a:cxn>
                      <a:cxn ang="0">
                        <a:pos x="0" y="1289"/>
                      </a:cxn>
                      <a:cxn ang="0">
                        <a:pos x="434" y="0"/>
                      </a:cxn>
                    </a:cxnLst>
                    <a:rect l="0" t="0" r="r" b="b"/>
                    <a:pathLst>
                      <a:path w="434" h="1404">
                        <a:moveTo>
                          <a:pt x="434" y="0"/>
                        </a:moveTo>
                        <a:lnTo>
                          <a:pt x="434" y="419"/>
                        </a:lnTo>
                        <a:lnTo>
                          <a:pt x="115" y="1404"/>
                        </a:lnTo>
                        <a:lnTo>
                          <a:pt x="0" y="1289"/>
                        </a:lnTo>
                        <a:lnTo>
                          <a:pt x="434" y="0"/>
                        </a:lnTo>
                        <a:close/>
                      </a:path>
                    </a:pathLst>
                  </a:custGeom>
                  <a:gradFill rotWithShape="0">
                    <a:gsLst>
                      <a:gs pos="0">
                        <a:srgbClr val="0000FF">
                          <a:gamma/>
                          <a:shade val="46275"/>
                          <a:invGamma/>
                        </a:srgbClr>
                      </a:gs>
                      <a:gs pos="100000">
                        <a:srgbClr val="0000FF"/>
                      </a:gs>
                    </a:gsLst>
                    <a:lin ang="0" scaled="1"/>
                  </a:gra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sp>
                <p:nvSpPr>
                  <p:cNvPr id="55350" name="Freeform 54"/>
                  <p:cNvSpPr>
                    <a:spLocks/>
                  </p:cNvSpPr>
                  <p:nvPr/>
                </p:nvSpPr>
                <p:spPr bwMode="auto">
                  <a:xfrm>
                    <a:off x="2557" y="776"/>
                    <a:ext cx="316" cy="1107"/>
                  </a:xfrm>
                  <a:custGeom>
                    <a:avLst/>
                    <a:gdLst/>
                    <a:ahLst/>
                    <a:cxnLst>
                      <a:cxn ang="0">
                        <a:pos x="319" y="0"/>
                      </a:cxn>
                      <a:cxn ang="0">
                        <a:pos x="319" y="419"/>
                      </a:cxn>
                      <a:cxn ang="0">
                        <a:pos x="110" y="1105"/>
                      </a:cxn>
                      <a:cxn ang="0">
                        <a:pos x="0" y="980"/>
                      </a:cxn>
                      <a:cxn ang="0">
                        <a:pos x="319" y="0"/>
                      </a:cxn>
                    </a:cxnLst>
                    <a:rect l="0" t="0" r="r" b="b"/>
                    <a:pathLst>
                      <a:path w="319" h="1105">
                        <a:moveTo>
                          <a:pt x="319" y="0"/>
                        </a:moveTo>
                        <a:lnTo>
                          <a:pt x="319" y="419"/>
                        </a:lnTo>
                        <a:lnTo>
                          <a:pt x="110" y="1105"/>
                        </a:lnTo>
                        <a:lnTo>
                          <a:pt x="0" y="980"/>
                        </a:lnTo>
                        <a:lnTo>
                          <a:pt x="319" y="0"/>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grpSp>
            <p:grpSp>
              <p:nvGrpSpPr>
                <p:cNvPr id="17425" name="Group 55"/>
                <p:cNvGrpSpPr>
                  <a:grpSpLocks/>
                </p:cNvGrpSpPr>
                <p:nvPr/>
              </p:nvGrpSpPr>
              <p:grpSpPr bwMode="auto">
                <a:xfrm>
                  <a:off x="235" y="1667"/>
                  <a:ext cx="1620" cy="243"/>
                  <a:chOff x="235" y="1667"/>
                  <a:chExt cx="1620" cy="243"/>
                </a:xfrm>
              </p:grpSpPr>
              <p:sp>
                <p:nvSpPr>
                  <p:cNvPr id="55352" name="Freeform 56"/>
                  <p:cNvSpPr>
                    <a:spLocks/>
                  </p:cNvSpPr>
                  <p:nvPr/>
                </p:nvSpPr>
                <p:spPr bwMode="auto">
                  <a:xfrm>
                    <a:off x="237" y="1670"/>
                    <a:ext cx="1505" cy="120"/>
                  </a:xfrm>
                  <a:custGeom>
                    <a:avLst/>
                    <a:gdLst/>
                    <a:ahLst/>
                    <a:cxnLst>
                      <a:cxn ang="0">
                        <a:pos x="1395" y="1"/>
                      </a:cxn>
                      <a:cxn ang="0">
                        <a:pos x="0" y="0"/>
                      </a:cxn>
                      <a:cxn ang="0">
                        <a:pos x="426" y="122"/>
                      </a:cxn>
                      <a:cxn ang="0">
                        <a:pos x="1510" y="122"/>
                      </a:cxn>
                      <a:cxn ang="0">
                        <a:pos x="1395" y="1"/>
                      </a:cxn>
                    </a:cxnLst>
                    <a:rect l="0" t="0" r="r" b="b"/>
                    <a:pathLst>
                      <a:path w="1510" h="122">
                        <a:moveTo>
                          <a:pt x="1395" y="1"/>
                        </a:moveTo>
                        <a:lnTo>
                          <a:pt x="0" y="0"/>
                        </a:lnTo>
                        <a:lnTo>
                          <a:pt x="426" y="122"/>
                        </a:lnTo>
                        <a:lnTo>
                          <a:pt x="1510" y="122"/>
                        </a:lnTo>
                        <a:lnTo>
                          <a:pt x="1395" y="1"/>
                        </a:lnTo>
                        <a:close/>
                      </a:path>
                    </a:pathLst>
                  </a:custGeom>
                  <a:solidFill>
                    <a:srgbClr val="0000FF"/>
                  </a:soli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sp>
                <p:nvSpPr>
                  <p:cNvPr id="55353" name="Freeform 57"/>
                  <p:cNvSpPr>
                    <a:spLocks/>
                  </p:cNvSpPr>
                  <p:nvPr/>
                </p:nvSpPr>
                <p:spPr bwMode="auto">
                  <a:xfrm>
                    <a:off x="640" y="1790"/>
                    <a:ext cx="1214" cy="120"/>
                  </a:xfrm>
                  <a:custGeom>
                    <a:avLst/>
                    <a:gdLst/>
                    <a:ahLst/>
                    <a:cxnLst>
                      <a:cxn ang="0">
                        <a:pos x="1106" y="0"/>
                      </a:cxn>
                      <a:cxn ang="0">
                        <a:pos x="0" y="0"/>
                      </a:cxn>
                      <a:cxn ang="0">
                        <a:pos x="426" y="122"/>
                      </a:cxn>
                      <a:cxn ang="0">
                        <a:pos x="1218" y="122"/>
                      </a:cxn>
                      <a:cxn ang="0">
                        <a:pos x="1106" y="0"/>
                      </a:cxn>
                    </a:cxnLst>
                    <a:rect l="0" t="0" r="r" b="b"/>
                    <a:pathLst>
                      <a:path w="1218" h="122">
                        <a:moveTo>
                          <a:pt x="1106" y="0"/>
                        </a:moveTo>
                        <a:lnTo>
                          <a:pt x="0" y="0"/>
                        </a:lnTo>
                        <a:lnTo>
                          <a:pt x="426" y="122"/>
                        </a:lnTo>
                        <a:lnTo>
                          <a:pt x="1218" y="122"/>
                        </a:lnTo>
                        <a:lnTo>
                          <a:pt x="1106" y="0"/>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grpSp>
            <p:grpSp>
              <p:nvGrpSpPr>
                <p:cNvPr id="17426" name="Group 58"/>
                <p:cNvGrpSpPr>
                  <a:grpSpLocks/>
                </p:cNvGrpSpPr>
                <p:nvPr/>
              </p:nvGrpSpPr>
              <p:grpSpPr bwMode="auto">
                <a:xfrm>
                  <a:off x="231" y="1668"/>
                  <a:ext cx="1459" cy="798"/>
                  <a:chOff x="1040" y="1635"/>
                  <a:chExt cx="1459" cy="798"/>
                </a:xfrm>
              </p:grpSpPr>
              <p:sp>
                <p:nvSpPr>
                  <p:cNvPr id="55355" name="Freeform 59"/>
                  <p:cNvSpPr>
                    <a:spLocks/>
                  </p:cNvSpPr>
                  <p:nvPr/>
                </p:nvSpPr>
                <p:spPr bwMode="auto">
                  <a:xfrm>
                    <a:off x="1040" y="1637"/>
                    <a:ext cx="1300" cy="797"/>
                  </a:xfrm>
                  <a:custGeom>
                    <a:avLst/>
                    <a:gdLst/>
                    <a:ahLst/>
                    <a:cxnLst>
                      <a:cxn ang="0">
                        <a:pos x="1140" y="798"/>
                      </a:cxn>
                      <a:cxn ang="0">
                        <a:pos x="0" y="0"/>
                      </a:cxn>
                      <a:cxn ang="0">
                        <a:pos x="419" y="121"/>
                      </a:cxn>
                      <a:cxn ang="0">
                        <a:pos x="1300" y="732"/>
                      </a:cxn>
                      <a:cxn ang="0">
                        <a:pos x="1140" y="798"/>
                      </a:cxn>
                    </a:cxnLst>
                    <a:rect l="0" t="0" r="r" b="b"/>
                    <a:pathLst>
                      <a:path w="1300" h="798">
                        <a:moveTo>
                          <a:pt x="1140" y="798"/>
                        </a:moveTo>
                        <a:lnTo>
                          <a:pt x="0" y="0"/>
                        </a:lnTo>
                        <a:lnTo>
                          <a:pt x="419" y="121"/>
                        </a:lnTo>
                        <a:lnTo>
                          <a:pt x="1300" y="732"/>
                        </a:lnTo>
                        <a:lnTo>
                          <a:pt x="1140" y="798"/>
                        </a:lnTo>
                        <a:close/>
                      </a:path>
                    </a:pathLst>
                  </a:custGeom>
                  <a:gradFill rotWithShape="0">
                    <a:gsLst>
                      <a:gs pos="0">
                        <a:srgbClr val="0000FF"/>
                      </a:gs>
                      <a:gs pos="100000">
                        <a:srgbClr val="0000FF">
                          <a:gamma/>
                          <a:shade val="46275"/>
                          <a:invGamma/>
                        </a:srgbClr>
                      </a:gs>
                    </a:gsLst>
                    <a:lin ang="5400000" scaled="1"/>
                  </a:gra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sp>
                <p:nvSpPr>
                  <p:cNvPr id="55356" name="Freeform 60"/>
                  <p:cNvSpPr>
                    <a:spLocks/>
                  </p:cNvSpPr>
                  <p:nvPr/>
                </p:nvSpPr>
                <p:spPr bwMode="auto">
                  <a:xfrm>
                    <a:off x="1473" y="1763"/>
                    <a:ext cx="1028" cy="607"/>
                  </a:xfrm>
                  <a:custGeom>
                    <a:avLst/>
                    <a:gdLst/>
                    <a:ahLst/>
                    <a:cxnLst>
                      <a:cxn ang="0">
                        <a:pos x="870" y="604"/>
                      </a:cxn>
                      <a:cxn ang="0">
                        <a:pos x="0" y="0"/>
                      </a:cxn>
                      <a:cxn ang="0">
                        <a:pos x="419" y="121"/>
                      </a:cxn>
                      <a:cxn ang="0">
                        <a:pos x="1029" y="538"/>
                      </a:cxn>
                      <a:cxn ang="0">
                        <a:pos x="870" y="604"/>
                      </a:cxn>
                    </a:cxnLst>
                    <a:rect l="0" t="0" r="r" b="b"/>
                    <a:pathLst>
                      <a:path w="1029" h="604">
                        <a:moveTo>
                          <a:pt x="870" y="604"/>
                        </a:moveTo>
                        <a:lnTo>
                          <a:pt x="0" y="0"/>
                        </a:lnTo>
                        <a:lnTo>
                          <a:pt x="419" y="121"/>
                        </a:lnTo>
                        <a:lnTo>
                          <a:pt x="1029" y="538"/>
                        </a:lnTo>
                        <a:lnTo>
                          <a:pt x="870" y="604"/>
                        </a:lnTo>
                        <a:close/>
                      </a:path>
                    </a:pathLst>
                  </a:custGeom>
                  <a:gradFill rotWithShape="0">
                    <a:gsLst>
                      <a:gs pos="0">
                        <a:srgbClr val="0000FF"/>
                      </a:gs>
                      <a:gs pos="100000">
                        <a:srgbClr val="0000FF">
                          <a:gamma/>
                          <a:shade val="46275"/>
                          <a:invGamma/>
                        </a:srgbClr>
                      </a:gs>
                    </a:gsLst>
                    <a:lin ang="18900000" scaled="1"/>
                  </a:gra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grpSp>
            <p:grpSp>
              <p:nvGrpSpPr>
                <p:cNvPr id="17427" name="Group 61"/>
                <p:cNvGrpSpPr>
                  <a:grpSpLocks/>
                </p:cNvGrpSpPr>
                <p:nvPr/>
              </p:nvGrpSpPr>
              <p:grpSpPr bwMode="auto">
                <a:xfrm>
                  <a:off x="947" y="2334"/>
                  <a:ext cx="738" cy="1392"/>
                  <a:chOff x="1756" y="2301"/>
                  <a:chExt cx="738" cy="1392"/>
                </a:xfrm>
              </p:grpSpPr>
              <p:sp>
                <p:nvSpPr>
                  <p:cNvPr id="55358" name="Freeform 62"/>
                  <p:cNvSpPr>
                    <a:spLocks/>
                  </p:cNvSpPr>
                  <p:nvPr/>
                </p:nvSpPr>
                <p:spPr bwMode="auto">
                  <a:xfrm>
                    <a:off x="1758" y="2364"/>
                    <a:ext cx="588" cy="1329"/>
                  </a:xfrm>
                  <a:custGeom>
                    <a:avLst/>
                    <a:gdLst/>
                    <a:ahLst/>
                    <a:cxnLst>
                      <a:cxn ang="0">
                        <a:pos x="259" y="963"/>
                      </a:cxn>
                      <a:cxn ang="0">
                        <a:pos x="0" y="1326"/>
                      </a:cxn>
                      <a:cxn ang="0">
                        <a:pos x="429" y="66"/>
                      </a:cxn>
                      <a:cxn ang="0">
                        <a:pos x="589" y="0"/>
                      </a:cxn>
                      <a:cxn ang="0">
                        <a:pos x="259" y="963"/>
                      </a:cxn>
                    </a:cxnLst>
                    <a:rect l="0" t="0" r="r" b="b"/>
                    <a:pathLst>
                      <a:path w="589" h="1326">
                        <a:moveTo>
                          <a:pt x="259" y="963"/>
                        </a:moveTo>
                        <a:lnTo>
                          <a:pt x="0" y="1326"/>
                        </a:lnTo>
                        <a:lnTo>
                          <a:pt x="429" y="66"/>
                        </a:lnTo>
                        <a:lnTo>
                          <a:pt x="589" y="0"/>
                        </a:lnTo>
                        <a:lnTo>
                          <a:pt x="259" y="963"/>
                        </a:lnTo>
                        <a:close/>
                      </a:path>
                    </a:pathLst>
                  </a:custGeom>
                  <a:gradFill rotWithShape="0">
                    <a:gsLst>
                      <a:gs pos="0">
                        <a:srgbClr val="0000FF">
                          <a:gamma/>
                          <a:shade val="46275"/>
                          <a:invGamma/>
                        </a:srgbClr>
                      </a:gs>
                      <a:gs pos="100000">
                        <a:srgbClr val="0000FF"/>
                      </a:gs>
                    </a:gsLst>
                    <a:lin ang="5400000" scaled="1"/>
                  </a:gra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sp>
                <p:nvSpPr>
                  <p:cNvPr id="55359" name="Freeform 63"/>
                  <p:cNvSpPr>
                    <a:spLocks/>
                  </p:cNvSpPr>
                  <p:nvPr/>
                </p:nvSpPr>
                <p:spPr bwMode="auto">
                  <a:xfrm>
                    <a:off x="2012" y="2301"/>
                    <a:ext cx="483" cy="1044"/>
                  </a:xfrm>
                  <a:custGeom>
                    <a:avLst/>
                    <a:gdLst/>
                    <a:ahLst/>
                    <a:cxnLst>
                      <a:cxn ang="0">
                        <a:pos x="260" y="682"/>
                      </a:cxn>
                      <a:cxn ang="0">
                        <a:pos x="0" y="1042"/>
                      </a:cxn>
                      <a:cxn ang="0">
                        <a:pos x="326" y="66"/>
                      </a:cxn>
                      <a:cxn ang="0">
                        <a:pos x="486" y="0"/>
                      </a:cxn>
                      <a:cxn ang="0">
                        <a:pos x="260" y="682"/>
                      </a:cxn>
                    </a:cxnLst>
                    <a:rect l="0" t="0" r="r" b="b"/>
                    <a:pathLst>
                      <a:path w="486" h="1042">
                        <a:moveTo>
                          <a:pt x="260" y="682"/>
                        </a:moveTo>
                        <a:lnTo>
                          <a:pt x="0" y="1042"/>
                        </a:lnTo>
                        <a:lnTo>
                          <a:pt x="326" y="66"/>
                        </a:lnTo>
                        <a:lnTo>
                          <a:pt x="486" y="0"/>
                        </a:lnTo>
                        <a:lnTo>
                          <a:pt x="260" y="682"/>
                        </a:lnTo>
                        <a:close/>
                      </a:path>
                    </a:pathLst>
                  </a:custGeom>
                  <a:gradFill rotWithShape="0">
                    <a:gsLst>
                      <a:gs pos="0">
                        <a:srgbClr val="0000FF"/>
                      </a:gs>
                      <a:gs pos="100000">
                        <a:srgbClr val="0000FF">
                          <a:gamma/>
                          <a:shade val="46275"/>
                          <a:invGamma/>
                        </a:srgbClr>
                      </a:gs>
                    </a:gsLst>
                    <a:lin ang="2700000" scaled="1"/>
                  </a:gra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grpSp>
            <p:grpSp>
              <p:nvGrpSpPr>
                <p:cNvPr id="17428" name="Group 64"/>
                <p:cNvGrpSpPr>
                  <a:grpSpLocks/>
                </p:cNvGrpSpPr>
                <p:nvPr/>
              </p:nvGrpSpPr>
              <p:grpSpPr bwMode="auto">
                <a:xfrm>
                  <a:off x="948" y="2600"/>
                  <a:ext cx="1124" cy="1126"/>
                  <a:chOff x="948" y="2600"/>
                  <a:chExt cx="1124" cy="1126"/>
                </a:xfrm>
              </p:grpSpPr>
              <p:sp>
                <p:nvSpPr>
                  <p:cNvPr id="55361" name="Freeform 65"/>
                  <p:cNvSpPr>
                    <a:spLocks/>
                  </p:cNvSpPr>
                  <p:nvPr/>
                </p:nvSpPr>
                <p:spPr bwMode="auto">
                  <a:xfrm>
                    <a:off x="949" y="2777"/>
                    <a:ext cx="1121" cy="949"/>
                  </a:xfrm>
                  <a:custGeom>
                    <a:avLst/>
                    <a:gdLst/>
                    <a:ahLst/>
                    <a:cxnLst>
                      <a:cxn ang="0">
                        <a:pos x="252" y="598"/>
                      </a:cxn>
                      <a:cxn ang="0">
                        <a:pos x="1123" y="0"/>
                      </a:cxn>
                      <a:cxn ang="0">
                        <a:pos x="1123" y="182"/>
                      </a:cxn>
                      <a:cxn ang="0">
                        <a:pos x="0" y="952"/>
                      </a:cxn>
                      <a:cxn ang="0">
                        <a:pos x="252" y="598"/>
                      </a:cxn>
                    </a:cxnLst>
                    <a:rect l="0" t="0" r="r" b="b"/>
                    <a:pathLst>
                      <a:path w="1123" h="952">
                        <a:moveTo>
                          <a:pt x="252" y="598"/>
                        </a:moveTo>
                        <a:lnTo>
                          <a:pt x="1123" y="0"/>
                        </a:lnTo>
                        <a:lnTo>
                          <a:pt x="1123" y="182"/>
                        </a:lnTo>
                        <a:lnTo>
                          <a:pt x="0" y="952"/>
                        </a:lnTo>
                        <a:lnTo>
                          <a:pt x="252" y="598"/>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sp>
                <p:nvSpPr>
                  <p:cNvPr id="55362" name="Freeform 66"/>
                  <p:cNvSpPr>
                    <a:spLocks/>
                  </p:cNvSpPr>
                  <p:nvPr/>
                </p:nvSpPr>
                <p:spPr bwMode="auto">
                  <a:xfrm>
                    <a:off x="1197" y="2600"/>
                    <a:ext cx="873" cy="778"/>
                  </a:xfrm>
                  <a:custGeom>
                    <a:avLst/>
                    <a:gdLst/>
                    <a:ahLst/>
                    <a:cxnLst>
                      <a:cxn ang="0">
                        <a:pos x="254" y="421"/>
                      </a:cxn>
                      <a:cxn ang="0">
                        <a:pos x="874" y="0"/>
                      </a:cxn>
                      <a:cxn ang="0">
                        <a:pos x="872" y="176"/>
                      </a:cxn>
                      <a:cxn ang="0">
                        <a:pos x="0" y="777"/>
                      </a:cxn>
                      <a:cxn ang="0">
                        <a:pos x="254" y="421"/>
                      </a:cxn>
                    </a:cxnLst>
                    <a:rect l="0" t="0" r="r" b="b"/>
                    <a:pathLst>
                      <a:path w="874" h="777">
                        <a:moveTo>
                          <a:pt x="254" y="421"/>
                        </a:moveTo>
                        <a:lnTo>
                          <a:pt x="874" y="0"/>
                        </a:lnTo>
                        <a:lnTo>
                          <a:pt x="872" y="176"/>
                        </a:lnTo>
                        <a:lnTo>
                          <a:pt x="0" y="777"/>
                        </a:lnTo>
                        <a:lnTo>
                          <a:pt x="254" y="421"/>
                        </a:lnTo>
                        <a:close/>
                      </a:path>
                    </a:pathLst>
                  </a:custGeom>
                  <a:gradFill rotWithShape="0">
                    <a:gsLst>
                      <a:gs pos="0">
                        <a:srgbClr val="0000FF">
                          <a:gamma/>
                          <a:shade val="70196"/>
                          <a:invGamma/>
                        </a:srgbClr>
                      </a:gs>
                      <a:gs pos="100000">
                        <a:srgbClr val="0000FF"/>
                      </a:gs>
                    </a:gsLst>
                    <a:lin ang="2700000" scaled="1"/>
                  </a:gra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grpSp>
            <p:sp>
              <p:nvSpPr>
                <p:cNvPr id="55363" name="Freeform 67"/>
                <p:cNvSpPr>
                  <a:spLocks/>
                </p:cNvSpPr>
                <p:nvPr/>
              </p:nvSpPr>
              <p:spPr bwMode="auto">
                <a:xfrm>
                  <a:off x="2293" y="1663"/>
                  <a:ext cx="1127" cy="247"/>
                </a:xfrm>
                <a:custGeom>
                  <a:avLst/>
                  <a:gdLst/>
                  <a:ahLst/>
                  <a:cxnLst>
                    <a:cxn ang="0">
                      <a:pos x="96" y="118"/>
                    </a:cxn>
                    <a:cxn ang="0">
                      <a:pos x="1127" y="0"/>
                    </a:cxn>
                    <a:cxn ang="0">
                      <a:pos x="0" y="248"/>
                    </a:cxn>
                    <a:cxn ang="0">
                      <a:pos x="96" y="118"/>
                    </a:cxn>
                  </a:cxnLst>
                  <a:rect l="0" t="0" r="r" b="b"/>
                  <a:pathLst>
                    <a:path w="1127" h="248">
                      <a:moveTo>
                        <a:pt x="96" y="118"/>
                      </a:moveTo>
                      <a:lnTo>
                        <a:pt x="1127" y="0"/>
                      </a:lnTo>
                      <a:lnTo>
                        <a:pt x="0" y="248"/>
                      </a:lnTo>
                      <a:lnTo>
                        <a:pt x="96" y="118"/>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grpSp>
              <p:nvGrpSpPr>
                <p:cNvPr id="17430" name="Group 68"/>
                <p:cNvGrpSpPr>
                  <a:grpSpLocks/>
                </p:cNvGrpSpPr>
                <p:nvPr/>
              </p:nvGrpSpPr>
              <p:grpSpPr bwMode="auto">
                <a:xfrm>
                  <a:off x="2070" y="2601"/>
                  <a:ext cx="519" cy="672"/>
                  <a:chOff x="2070" y="2601"/>
                  <a:chExt cx="519" cy="672"/>
                </a:xfrm>
              </p:grpSpPr>
              <p:sp>
                <p:nvSpPr>
                  <p:cNvPr id="55365" name="Freeform 69"/>
                  <p:cNvSpPr>
                    <a:spLocks/>
                  </p:cNvSpPr>
                  <p:nvPr/>
                </p:nvSpPr>
                <p:spPr bwMode="auto">
                  <a:xfrm>
                    <a:off x="2070" y="2600"/>
                    <a:ext cx="520" cy="671"/>
                  </a:xfrm>
                  <a:custGeom>
                    <a:avLst/>
                    <a:gdLst/>
                    <a:ahLst/>
                    <a:cxnLst>
                      <a:cxn ang="0">
                        <a:pos x="0" y="0"/>
                      </a:cxn>
                      <a:cxn ang="0">
                        <a:pos x="519" y="672"/>
                      </a:cxn>
                      <a:cxn ang="0">
                        <a:pos x="0" y="174"/>
                      </a:cxn>
                      <a:cxn ang="0">
                        <a:pos x="0" y="0"/>
                      </a:cxn>
                    </a:cxnLst>
                    <a:rect l="0" t="0" r="r" b="b"/>
                    <a:pathLst>
                      <a:path w="519" h="672">
                        <a:moveTo>
                          <a:pt x="0" y="0"/>
                        </a:moveTo>
                        <a:lnTo>
                          <a:pt x="519" y="672"/>
                        </a:lnTo>
                        <a:lnTo>
                          <a:pt x="0" y="174"/>
                        </a:lnTo>
                        <a:lnTo>
                          <a:pt x="0" y="0"/>
                        </a:lnTo>
                        <a:close/>
                      </a:path>
                    </a:pathLst>
                  </a:custGeom>
                  <a:gradFill rotWithShape="0">
                    <a:gsLst>
                      <a:gs pos="0">
                        <a:srgbClr val="0000FF">
                          <a:gamma/>
                          <a:shade val="0"/>
                          <a:invGamma/>
                        </a:srgbClr>
                      </a:gs>
                      <a:gs pos="100000">
                        <a:srgbClr val="0000FF"/>
                      </a:gs>
                    </a:gsLst>
                    <a:lin ang="18900000" scaled="1"/>
                  </a:gra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sp>
                <p:nvSpPr>
                  <p:cNvPr id="55366" name="Freeform 70"/>
                  <p:cNvSpPr>
                    <a:spLocks/>
                  </p:cNvSpPr>
                  <p:nvPr/>
                </p:nvSpPr>
                <p:spPr bwMode="auto">
                  <a:xfrm>
                    <a:off x="2070" y="2771"/>
                    <a:ext cx="514" cy="500"/>
                  </a:xfrm>
                  <a:custGeom>
                    <a:avLst/>
                    <a:gdLst/>
                    <a:ahLst/>
                    <a:cxnLst>
                      <a:cxn ang="0">
                        <a:pos x="0" y="0"/>
                      </a:cxn>
                      <a:cxn ang="0">
                        <a:pos x="512" y="495"/>
                      </a:cxn>
                      <a:cxn ang="0">
                        <a:pos x="0" y="180"/>
                      </a:cxn>
                      <a:cxn ang="0">
                        <a:pos x="0" y="0"/>
                      </a:cxn>
                    </a:cxnLst>
                    <a:rect l="0" t="0" r="r" b="b"/>
                    <a:pathLst>
                      <a:path w="512" h="495">
                        <a:moveTo>
                          <a:pt x="0" y="0"/>
                        </a:moveTo>
                        <a:lnTo>
                          <a:pt x="512" y="495"/>
                        </a:lnTo>
                        <a:lnTo>
                          <a:pt x="0" y="180"/>
                        </a:lnTo>
                        <a:lnTo>
                          <a:pt x="0" y="0"/>
                        </a:lnTo>
                        <a:close/>
                      </a:path>
                    </a:pathLst>
                  </a:custGeom>
                  <a:solidFill>
                    <a:schemeClr val="tx1"/>
                  </a:solidFill>
                  <a:ln w="3175" cap="flat" cmpd="sng">
                    <a:solidFill>
                      <a:schemeClr val="tx1"/>
                    </a:solidFill>
                    <a:prstDash val="solid"/>
                    <a:round/>
                    <a:headEnd/>
                    <a:tailEnd/>
                  </a:ln>
                  <a:effectLst/>
                </p:spPr>
                <p:txBody>
                  <a:bodyPr wrap="none" anchor="ctr"/>
                  <a:lstStyle/>
                  <a:p>
                    <a:pPr>
                      <a:defRPr/>
                    </a:pPr>
                    <a:endParaRPr lang="en-US">
                      <a:latin typeface="Arial" charset="0"/>
                      <a:cs typeface="Arial" charset="0"/>
                    </a:endParaRPr>
                  </a:p>
                </p:txBody>
              </p:sp>
            </p:grpSp>
          </p:grpSp>
        </p:grpSp>
      </p:grpSp>
      <p:sp>
        <p:nvSpPr>
          <p:cNvPr id="55367" name="Text Box 71"/>
          <p:cNvSpPr txBox="1">
            <a:spLocks noChangeArrowheads="1"/>
          </p:cNvSpPr>
          <p:nvPr/>
        </p:nvSpPr>
        <p:spPr bwMode="auto">
          <a:xfrm>
            <a:off x="-76200" y="228600"/>
            <a:ext cx="990600" cy="244475"/>
          </a:xfrm>
          <a:prstGeom prst="rect">
            <a:avLst/>
          </a:prstGeom>
          <a:noFill/>
          <a:ln w="9525">
            <a:noFill/>
            <a:miter lim="800000"/>
            <a:headEnd/>
            <a:tailEnd/>
          </a:ln>
          <a:effectLst/>
        </p:spPr>
        <p:txBody>
          <a:bodyPr>
            <a:spAutoFit/>
          </a:bodyPr>
          <a:lstStyle/>
          <a:p>
            <a:pPr>
              <a:spcBef>
                <a:spcPct val="50000"/>
              </a:spcBef>
              <a:defRPr/>
            </a:pPr>
            <a:r>
              <a:rPr lang="en-US" sz="1000" b="1" i="1">
                <a:latin typeface="Arial Black" pitchFamily="34" charset="0"/>
                <a:cs typeface="Arial" charset="0"/>
              </a:rPr>
              <a:t>NAVY</a:t>
            </a:r>
          </a:p>
        </p:txBody>
      </p:sp>
      <p:sp>
        <p:nvSpPr>
          <p:cNvPr id="55368" name="Text Box 72"/>
          <p:cNvSpPr txBox="1">
            <a:spLocks noChangeArrowheads="1"/>
          </p:cNvSpPr>
          <p:nvPr/>
        </p:nvSpPr>
        <p:spPr bwMode="auto">
          <a:xfrm>
            <a:off x="609600" y="746125"/>
            <a:ext cx="914400" cy="244475"/>
          </a:xfrm>
          <a:prstGeom prst="rect">
            <a:avLst/>
          </a:prstGeom>
          <a:noFill/>
          <a:ln w="9525">
            <a:noFill/>
            <a:miter lim="800000"/>
            <a:headEnd/>
            <a:tailEnd/>
          </a:ln>
          <a:effectLst/>
        </p:spPr>
        <p:txBody>
          <a:bodyPr>
            <a:spAutoFit/>
          </a:bodyPr>
          <a:lstStyle/>
          <a:p>
            <a:pPr>
              <a:spcBef>
                <a:spcPct val="50000"/>
              </a:spcBef>
              <a:defRPr/>
            </a:pPr>
            <a:r>
              <a:rPr lang="en-US" sz="1000" b="1" i="1">
                <a:latin typeface="Arial Black" pitchFamily="34" charset="0"/>
                <a:cs typeface="Arial" charset="0"/>
              </a:rPr>
              <a:t>BUPERS 3</a:t>
            </a:r>
          </a:p>
        </p:txBody>
      </p:sp>
      <p:sp>
        <p:nvSpPr>
          <p:cNvPr id="55369" name="Rectangle 73"/>
          <p:cNvSpPr>
            <a:spLocks noGrp="1" noChangeArrowheads="1"/>
          </p:cNvSpPr>
          <p:nvPr>
            <p:ph type="ftr" sz="quarter" idx="3"/>
          </p:nvPr>
        </p:nvSpPr>
        <p:spPr bwMode="auto">
          <a:xfrm>
            <a:off x="3124200" y="6314381"/>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US" dirty="0"/>
          </a:p>
        </p:txBody>
      </p:sp>
    </p:spTree>
    <p:extLst>
      <p:ext uri="{BB962C8B-B14F-4D97-AF65-F5344CB8AC3E}">
        <p14:creationId xmlns:p14="http://schemas.microsoft.com/office/powerpoint/2010/main" val="76638354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hf hdr="0" ftr="0" dt="0"/>
  <p:txStyles>
    <p:titleStyle>
      <a:lvl1pPr algn="ctr" rtl="0" eaLnBrk="0" fontAlgn="base" hangingPunct="0">
        <a:spcBef>
          <a:spcPct val="0"/>
        </a:spcBef>
        <a:spcAft>
          <a:spcPct val="0"/>
        </a:spcAft>
        <a:defRPr sz="3200" b="1">
          <a:solidFill>
            <a:schemeClr val="accent2"/>
          </a:solidFill>
          <a:latin typeface="+mj-lt"/>
          <a:ea typeface="+mj-ea"/>
          <a:cs typeface="+mj-cs"/>
        </a:defRPr>
      </a:lvl1pPr>
      <a:lvl2pPr algn="ctr" rtl="0" eaLnBrk="0" fontAlgn="base" hangingPunct="0">
        <a:spcBef>
          <a:spcPct val="0"/>
        </a:spcBef>
        <a:spcAft>
          <a:spcPct val="0"/>
        </a:spcAft>
        <a:defRPr sz="3200" b="1">
          <a:solidFill>
            <a:schemeClr val="accent2"/>
          </a:solidFill>
          <a:latin typeface="Arial" charset="0"/>
          <a:cs typeface="Arial" charset="0"/>
        </a:defRPr>
      </a:lvl2pPr>
      <a:lvl3pPr algn="ctr" rtl="0" eaLnBrk="0" fontAlgn="base" hangingPunct="0">
        <a:spcBef>
          <a:spcPct val="0"/>
        </a:spcBef>
        <a:spcAft>
          <a:spcPct val="0"/>
        </a:spcAft>
        <a:defRPr sz="3200" b="1">
          <a:solidFill>
            <a:schemeClr val="accent2"/>
          </a:solidFill>
          <a:latin typeface="Arial" charset="0"/>
          <a:cs typeface="Arial" charset="0"/>
        </a:defRPr>
      </a:lvl3pPr>
      <a:lvl4pPr algn="ctr" rtl="0" eaLnBrk="0" fontAlgn="base" hangingPunct="0">
        <a:spcBef>
          <a:spcPct val="0"/>
        </a:spcBef>
        <a:spcAft>
          <a:spcPct val="0"/>
        </a:spcAft>
        <a:defRPr sz="3200" b="1">
          <a:solidFill>
            <a:schemeClr val="accent2"/>
          </a:solidFill>
          <a:latin typeface="Arial" charset="0"/>
          <a:cs typeface="Arial" charset="0"/>
        </a:defRPr>
      </a:lvl4pPr>
      <a:lvl5pPr algn="ctr" rtl="0" eaLnBrk="0" fontAlgn="base" hangingPunct="0">
        <a:spcBef>
          <a:spcPct val="0"/>
        </a:spcBef>
        <a:spcAft>
          <a:spcPct val="0"/>
        </a:spcAft>
        <a:defRPr sz="3200" b="1">
          <a:solidFill>
            <a:schemeClr val="accent2"/>
          </a:solidFill>
          <a:latin typeface="Arial" charset="0"/>
          <a:cs typeface="Arial" charset="0"/>
        </a:defRPr>
      </a:lvl5pPr>
      <a:lvl6pPr marL="457200" algn="ctr" rtl="0" fontAlgn="base">
        <a:spcBef>
          <a:spcPct val="0"/>
        </a:spcBef>
        <a:spcAft>
          <a:spcPct val="0"/>
        </a:spcAft>
        <a:defRPr sz="3200" b="1">
          <a:solidFill>
            <a:schemeClr val="accent2"/>
          </a:solidFill>
          <a:latin typeface="Arial" charset="0"/>
          <a:cs typeface="Arial" charset="0"/>
        </a:defRPr>
      </a:lvl6pPr>
      <a:lvl7pPr marL="914400" algn="ctr" rtl="0" fontAlgn="base">
        <a:spcBef>
          <a:spcPct val="0"/>
        </a:spcBef>
        <a:spcAft>
          <a:spcPct val="0"/>
        </a:spcAft>
        <a:defRPr sz="3200" b="1">
          <a:solidFill>
            <a:schemeClr val="accent2"/>
          </a:solidFill>
          <a:latin typeface="Arial" charset="0"/>
          <a:cs typeface="Arial" charset="0"/>
        </a:defRPr>
      </a:lvl7pPr>
      <a:lvl8pPr marL="1371600" algn="ctr" rtl="0" fontAlgn="base">
        <a:spcBef>
          <a:spcPct val="0"/>
        </a:spcBef>
        <a:spcAft>
          <a:spcPct val="0"/>
        </a:spcAft>
        <a:defRPr sz="3200" b="1">
          <a:solidFill>
            <a:schemeClr val="accent2"/>
          </a:solidFill>
          <a:latin typeface="Arial" charset="0"/>
          <a:cs typeface="Arial" charset="0"/>
        </a:defRPr>
      </a:lvl8pPr>
      <a:lvl9pPr marL="1828800" algn="ctr" rtl="0" fontAlgn="base">
        <a:spcBef>
          <a:spcPct val="0"/>
        </a:spcBef>
        <a:spcAft>
          <a:spcPct val="0"/>
        </a:spcAft>
        <a:defRPr sz="3200" b="1">
          <a:solidFill>
            <a:schemeClr val="accent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sz="2400">
          <a:solidFill>
            <a:schemeClr val="tx1"/>
          </a:solidFill>
          <a:latin typeface="+mn-lt"/>
          <a:cs typeface="+mn-cs"/>
        </a:defRPr>
      </a:lvl3pPr>
      <a:lvl4pPr marL="1600200" indent="-228600" algn="l" rtl="0" eaLnBrk="0" fontAlgn="base" hangingPunct="0">
        <a:spcBef>
          <a:spcPct val="20000"/>
        </a:spcBef>
        <a:spcAft>
          <a:spcPct val="0"/>
        </a:spcAft>
        <a:buChar char="o"/>
        <a:defRPr sz="2000">
          <a:solidFill>
            <a:schemeClr val="tx1"/>
          </a:solidFill>
          <a:latin typeface="+mn-lt"/>
          <a:cs typeface="+mn-cs"/>
        </a:defRPr>
      </a:lvl4pPr>
      <a:lvl5pPr marL="2057400" indent="-228600" algn="l" rtl="0" eaLnBrk="0" fontAlgn="base" hangingPunct="0">
        <a:spcBef>
          <a:spcPct val="20000"/>
        </a:spcBef>
        <a:spcAft>
          <a:spcPct val="0"/>
        </a:spcAft>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8.emf"/><Relationship Id="rId5" Type="http://schemas.openxmlformats.org/officeDocument/2006/relationships/oleObject" Target="../embeddings/oleObject1.bin"/><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685800" y="2793534"/>
            <a:ext cx="7772400" cy="2715843"/>
          </a:xfrm>
        </p:spPr>
        <p:txBody>
          <a:bodyPr/>
          <a:lstStyle/>
          <a:p>
            <a:pPr eaLnBrk="1" hangingPunct="1"/>
            <a:r>
              <a:rPr lang="en-US" dirty="0">
                <a:solidFill>
                  <a:schemeClr val="accent6">
                    <a:lumMod val="75000"/>
                  </a:schemeClr>
                </a:solidFill>
              </a:rPr>
              <a:t/>
            </a:r>
            <a:br>
              <a:rPr lang="en-US" dirty="0">
                <a:solidFill>
                  <a:schemeClr val="accent6">
                    <a:lumMod val="75000"/>
                  </a:schemeClr>
                </a:solidFill>
              </a:rPr>
            </a:br>
            <a:r>
              <a:rPr lang="en-US" dirty="0">
                <a:solidFill>
                  <a:schemeClr val="accent6">
                    <a:lumMod val="75000"/>
                  </a:schemeClr>
                </a:solidFill>
              </a:rPr>
              <a:t/>
            </a:r>
            <a:br>
              <a:rPr lang="en-US" dirty="0">
                <a:solidFill>
                  <a:schemeClr val="accent6">
                    <a:lumMod val="75000"/>
                  </a:schemeClr>
                </a:solidFill>
              </a:rPr>
            </a:br>
            <a:r>
              <a:rPr lang="en-US" sz="4000" dirty="0">
                <a:solidFill>
                  <a:schemeClr val="accent6">
                    <a:lumMod val="75000"/>
                  </a:schemeClr>
                </a:solidFill>
              </a:rPr>
              <a:t>BUPERS-3 </a:t>
            </a:r>
            <a:br>
              <a:rPr lang="en-US" sz="4000" dirty="0">
                <a:solidFill>
                  <a:schemeClr val="accent6">
                    <a:lumMod val="75000"/>
                  </a:schemeClr>
                </a:solidFill>
              </a:rPr>
            </a:br>
            <a:r>
              <a:rPr lang="en-US" sz="2800" dirty="0" smtClean="0">
                <a:solidFill>
                  <a:schemeClr val="accent6">
                    <a:lumMod val="75000"/>
                  </a:schemeClr>
                </a:solidFill>
              </a:rPr>
              <a:t>Promotion Planning</a:t>
            </a:r>
            <a:r>
              <a:rPr lang="en-US" sz="2800" dirty="0">
                <a:solidFill>
                  <a:schemeClr val="accent6">
                    <a:lumMod val="75000"/>
                  </a:schemeClr>
                </a:solidFill>
              </a:rPr>
              <a:t/>
            </a:r>
            <a:br>
              <a:rPr lang="en-US" sz="2800" dirty="0">
                <a:solidFill>
                  <a:schemeClr val="accent6">
                    <a:lumMod val="75000"/>
                  </a:schemeClr>
                </a:solidFill>
              </a:rPr>
            </a:br>
            <a:r>
              <a:rPr lang="en-US" sz="2800" dirty="0" smtClean="0">
                <a:solidFill>
                  <a:schemeClr val="accent6">
                    <a:lumMod val="75000"/>
                  </a:schemeClr>
                </a:solidFill>
              </a:rPr>
              <a:t>HR Brown Bag</a:t>
            </a:r>
            <a:r>
              <a:rPr lang="en-US" sz="2000" dirty="0">
                <a:solidFill>
                  <a:schemeClr val="accent6">
                    <a:lumMod val="75000"/>
                  </a:schemeClr>
                </a:solidFill>
              </a:rPr>
              <a:t/>
            </a:r>
            <a:br>
              <a:rPr lang="en-US" sz="2000" dirty="0">
                <a:solidFill>
                  <a:schemeClr val="accent6">
                    <a:lumMod val="75000"/>
                  </a:schemeClr>
                </a:solidFill>
              </a:rPr>
            </a:br>
            <a:r>
              <a:rPr lang="en-US" sz="2400" dirty="0">
                <a:solidFill>
                  <a:schemeClr val="accent6">
                    <a:lumMod val="75000"/>
                  </a:schemeClr>
                </a:solidFill>
              </a:rPr>
              <a:t/>
            </a:r>
            <a:br>
              <a:rPr lang="en-US" sz="2400" dirty="0">
                <a:solidFill>
                  <a:schemeClr val="accent6">
                    <a:lumMod val="75000"/>
                  </a:schemeClr>
                </a:solidFill>
              </a:rPr>
            </a:br>
            <a:r>
              <a:rPr lang="en-US" sz="2400" dirty="0">
                <a:solidFill>
                  <a:schemeClr val="accent6">
                    <a:lumMod val="75000"/>
                  </a:schemeClr>
                </a:solidFill>
              </a:rPr>
              <a:t/>
            </a:r>
            <a:br>
              <a:rPr lang="en-US" sz="2400" dirty="0">
                <a:solidFill>
                  <a:schemeClr val="accent6">
                    <a:lumMod val="75000"/>
                  </a:schemeClr>
                </a:solidFill>
              </a:rPr>
            </a:br>
            <a:r>
              <a:rPr lang="en-US" sz="1000" dirty="0">
                <a:solidFill>
                  <a:schemeClr val="accent6">
                    <a:lumMod val="75000"/>
                  </a:schemeClr>
                </a:solidFill>
              </a:rPr>
              <a:t/>
            </a:r>
            <a:br>
              <a:rPr lang="en-US" sz="1000" dirty="0">
                <a:solidFill>
                  <a:schemeClr val="accent6">
                    <a:lumMod val="75000"/>
                  </a:schemeClr>
                </a:solidFill>
              </a:rPr>
            </a:br>
            <a:r>
              <a:rPr lang="en-US" dirty="0">
                <a:solidFill>
                  <a:schemeClr val="accent6">
                    <a:lumMod val="75000"/>
                  </a:schemeClr>
                </a:solidFill>
              </a:rPr>
              <a:t> </a:t>
            </a:r>
            <a:br>
              <a:rPr lang="en-US" dirty="0">
                <a:solidFill>
                  <a:schemeClr val="accent6">
                    <a:lumMod val="75000"/>
                  </a:schemeClr>
                </a:solidFill>
              </a:rPr>
            </a:br>
            <a:r>
              <a:rPr lang="en-US" b="0" dirty="0">
                <a:solidFill>
                  <a:schemeClr val="accent6">
                    <a:lumMod val="75000"/>
                  </a:schemeClr>
                </a:solidFill>
              </a:rPr>
              <a:t/>
            </a:r>
            <a:br>
              <a:rPr lang="en-US" b="0" dirty="0">
                <a:solidFill>
                  <a:schemeClr val="accent6">
                    <a:lumMod val="75000"/>
                  </a:schemeClr>
                </a:solidFill>
              </a:rPr>
            </a:br>
            <a:r>
              <a:rPr lang="en-US" dirty="0">
                <a:solidFill>
                  <a:schemeClr val="accent6">
                    <a:lumMod val="75000"/>
                  </a:schemeClr>
                </a:solidFill>
              </a:rPr>
              <a:t/>
            </a:r>
            <a:br>
              <a:rPr lang="en-US" dirty="0">
                <a:solidFill>
                  <a:schemeClr val="accent6">
                    <a:lumMod val="75000"/>
                  </a:schemeClr>
                </a:solidFill>
              </a:rPr>
            </a:br>
            <a:endParaRPr lang="en-US" dirty="0">
              <a:solidFill>
                <a:schemeClr val="accent6">
                  <a:lumMod val="75000"/>
                </a:schemeClr>
              </a:solidFill>
            </a:endParaRPr>
          </a:p>
        </p:txBody>
      </p:sp>
      <p:sp>
        <p:nvSpPr>
          <p:cNvPr id="6147" name="Rectangle 3"/>
          <p:cNvSpPr>
            <a:spLocks noGrp="1" noChangeArrowheads="1"/>
          </p:cNvSpPr>
          <p:nvPr>
            <p:ph type="subTitle" idx="4294967295"/>
          </p:nvPr>
        </p:nvSpPr>
        <p:spPr>
          <a:xfrm>
            <a:off x="57390" y="5959711"/>
            <a:ext cx="4010025" cy="762000"/>
          </a:xfrm>
        </p:spPr>
        <p:txBody>
          <a:bodyPr/>
          <a:lstStyle/>
          <a:p>
            <a:pPr marL="0" indent="0" eaLnBrk="1" hangingPunct="1">
              <a:lnSpc>
                <a:spcPct val="80000"/>
              </a:lnSpc>
              <a:buFontTx/>
              <a:buNone/>
            </a:pPr>
            <a:r>
              <a:rPr lang="en-US" sz="1400" b="1" dirty="0">
                <a:solidFill>
                  <a:schemeClr val="accent6">
                    <a:lumMod val="75000"/>
                  </a:schemeClr>
                </a:solidFill>
              </a:rPr>
              <a:t>CDR </a:t>
            </a:r>
            <a:r>
              <a:rPr lang="en-US" sz="1400" b="1" dirty="0" smtClean="0">
                <a:solidFill>
                  <a:schemeClr val="accent6">
                    <a:lumMod val="75000"/>
                  </a:schemeClr>
                </a:solidFill>
              </a:rPr>
              <a:t>Shaina Hogan </a:t>
            </a:r>
            <a:endParaRPr lang="en-US" sz="1400" b="1" dirty="0">
              <a:solidFill>
                <a:schemeClr val="accent6">
                  <a:lumMod val="75000"/>
                </a:schemeClr>
              </a:solidFill>
            </a:endParaRPr>
          </a:p>
          <a:p>
            <a:pPr marL="0" indent="0" eaLnBrk="1" hangingPunct="1">
              <a:lnSpc>
                <a:spcPct val="80000"/>
              </a:lnSpc>
              <a:buFontTx/>
              <a:buNone/>
            </a:pPr>
            <a:r>
              <a:rPr lang="en-US" sz="1400" b="1" dirty="0">
                <a:solidFill>
                  <a:schemeClr val="accent6">
                    <a:lumMod val="75000"/>
                  </a:schemeClr>
                </a:solidFill>
              </a:rPr>
              <a:t>HR (1200) Officer Community Manager</a:t>
            </a:r>
          </a:p>
          <a:p>
            <a:pPr marL="0" indent="0" eaLnBrk="1" hangingPunct="1">
              <a:lnSpc>
                <a:spcPct val="80000"/>
              </a:lnSpc>
              <a:buFontTx/>
              <a:buNone/>
            </a:pPr>
            <a:r>
              <a:rPr lang="en-US" sz="1400" b="1" dirty="0">
                <a:solidFill>
                  <a:schemeClr val="accent6">
                    <a:lumMod val="75000"/>
                  </a:schemeClr>
                </a:solidFill>
              </a:rPr>
              <a:t>BUPERS-314B</a:t>
            </a:r>
          </a:p>
        </p:txBody>
      </p:sp>
      <p:sp>
        <p:nvSpPr>
          <p:cNvPr id="4" name="TextBox 3"/>
          <p:cNvSpPr txBox="1"/>
          <p:nvPr/>
        </p:nvSpPr>
        <p:spPr>
          <a:xfrm>
            <a:off x="3792780" y="3843678"/>
            <a:ext cx="1499128" cy="307777"/>
          </a:xfrm>
          <a:prstGeom prst="rect">
            <a:avLst/>
          </a:prstGeom>
          <a:noFill/>
        </p:spPr>
        <p:txBody>
          <a:bodyPr wrap="none" rtlCol="0">
            <a:spAutoFit/>
          </a:bodyPr>
          <a:lstStyle/>
          <a:p>
            <a:r>
              <a:rPr lang="en-US" sz="1400" b="1" dirty="0" smtClean="0">
                <a:solidFill>
                  <a:schemeClr val="accent6">
                    <a:lumMod val="75000"/>
                  </a:schemeClr>
                </a:solidFill>
              </a:rPr>
              <a:t>December 2022</a:t>
            </a:r>
            <a:endParaRPr lang="en-US" sz="1400" b="1" dirty="0">
              <a:solidFill>
                <a:schemeClr val="accent6">
                  <a:lumMod val="75000"/>
                </a:schemeClr>
              </a:solidFill>
            </a:endParaRPr>
          </a:p>
        </p:txBody>
      </p:sp>
      <p:sp>
        <p:nvSpPr>
          <p:cNvPr id="5" name="Rectangle 3"/>
          <p:cNvSpPr txBox="1">
            <a:spLocks noChangeArrowheads="1"/>
          </p:cNvSpPr>
          <p:nvPr/>
        </p:nvSpPr>
        <p:spPr bwMode="auto">
          <a:xfrm>
            <a:off x="4572000" y="5945078"/>
            <a:ext cx="4572001"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80000"/>
              </a:lnSpc>
              <a:spcBef>
                <a:spcPct val="20000"/>
              </a:spcBef>
              <a:spcAft>
                <a:spcPct val="0"/>
              </a:spcAft>
              <a:buClrTx/>
              <a:buSzTx/>
              <a:buFontTx/>
              <a:buNone/>
              <a:tabLst/>
              <a:defRPr/>
            </a:pPr>
            <a:r>
              <a:rPr lang="en-US" sz="1400" b="1" kern="0" dirty="0">
                <a:solidFill>
                  <a:schemeClr val="accent6">
                    <a:lumMod val="75000"/>
                  </a:schemeClr>
                </a:solidFill>
                <a:latin typeface="+mn-lt"/>
                <a:cs typeface="+mn-cs"/>
              </a:rPr>
              <a:t>LCDR </a:t>
            </a:r>
            <a:r>
              <a:rPr lang="en-US" sz="1400" b="1" kern="0" smtClean="0">
                <a:solidFill>
                  <a:schemeClr val="accent6">
                    <a:lumMod val="75000"/>
                  </a:schemeClr>
                </a:solidFill>
                <a:latin typeface="+mn-lt"/>
                <a:cs typeface="+mn-cs"/>
              </a:rPr>
              <a:t>Dustin Hoskins</a:t>
            </a:r>
            <a:endParaRPr kumimoji="0" lang="en-US" sz="1400" b="1" i="0" u="none" strike="noStrike" kern="0" cap="none" spc="0" normalizeH="0" baseline="0" noProof="0" dirty="0">
              <a:ln>
                <a:noFill/>
              </a:ln>
              <a:solidFill>
                <a:schemeClr val="accent6">
                  <a:lumMod val="75000"/>
                </a:schemeClr>
              </a:solidFill>
              <a:effectLst/>
              <a:uLnTx/>
              <a:uFillTx/>
              <a:latin typeface="+mn-lt"/>
              <a:ea typeface="+mn-ea"/>
              <a:cs typeface="+mn-cs"/>
            </a:endParaRPr>
          </a:p>
          <a:p>
            <a:pPr marL="0" marR="0" lvl="0" indent="0" algn="l" defTabSz="914400" rtl="0" eaLnBrk="1" fontAlgn="base" latinLnBrk="0" hangingPunct="1">
              <a:lnSpc>
                <a:spcPct val="80000"/>
              </a:lnSpc>
              <a:spcBef>
                <a:spcPct val="20000"/>
              </a:spcBef>
              <a:spcAft>
                <a:spcPct val="0"/>
              </a:spcAft>
              <a:buClrTx/>
              <a:buSzTx/>
              <a:buFontTx/>
              <a:buNone/>
              <a:tabLst/>
              <a:defRPr/>
            </a:pPr>
            <a:r>
              <a:rPr kumimoji="0" lang="en-US" sz="1400" b="1" i="0" u="none" strike="noStrike" kern="0" cap="none" spc="0" normalizeH="0" baseline="0" noProof="0" dirty="0">
                <a:ln>
                  <a:noFill/>
                </a:ln>
                <a:solidFill>
                  <a:schemeClr val="accent6">
                    <a:lumMod val="75000"/>
                  </a:schemeClr>
                </a:solidFill>
                <a:effectLst/>
                <a:uLnTx/>
                <a:uFillTx/>
                <a:latin typeface="+mn-lt"/>
                <a:ea typeface="+mn-ea"/>
                <a:cs typeface="+mn-cs"/>
              </a:rPr>
              <a:t>HR (1205/1207) Officer Community Manager</a:t>
            </a:r>
          </a:p>
          <a:p>
            <a:pPr marL="0" marR="0" lvl="0" indent="0" algn="l" defTabSz="914400" rtl="0" eaLnBrk="1" fontAlgn="base" latinLnBrk="0" hangingPunct="1">
              <a:lnSpc>
                <a:spcPct val="80000"/>
              </a:lnSpc>
              <a:spcBef>
                <a:spcPct val="20000"/>
              </a:spcBef>
              <a:spcAft>
                <a:spcPct val="0"/>
              </a:spcAft>
              <a:buClrTx/>
              <a:buSzTx/>
              <a:buFontTx/>
              <a:buNone/>
              <a:tabLst/>
              <a:defRPr/>
            </a:pPr>
            <a:r>
              <a:rPr kumimoji="0" lang="en-US" sz="1400" b="1" i="0" u="none" strike="noStrike" kern="0" cap="none" spc="0" normalizeH="0" baseline="0" noProof="0" dirty="0">
                <a:ln>
                  <a:noFill/>
                </a:ln>
                <a:solidFill>
                  <a:schemeClr val="accent6">
                    <a:lumMod val="75000"/>
                  </a:schemeClr>
                </a:solidFill>
                <a:effectLst/>
                <a:uLnTx/>
                <a:uFillTx/>
                <a:latin typeface="+mn-lt"/>
                <a:ea typeface="+mn-ea"/>
                <a:cs typeface="+mn-cs"/>
              </a:rPr>
              <a:t>BUPERS-351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685800" y="0"/>
            <a:ext cx="7772400" cy="1143000"/>
          </a:xfrm>
        </p:spPr>
        <p:txBody>
          <a:bodyPr/>
          <a:lstStyle/>
          <a:p>
            <a:pPr eaLnBrk="1" hangingPunct="1"/>
            <a:r>
              <a:rPr lang="en-US" dirty="0">
                <a:solidFill>
                  <a:srgbClr val="002060"/>
                </a:solidFill>
              </a:rPr>
              <a:t>Community Management Strength Planning</a:t>
            </a:r>
          </a:p>
        </p:txBody>
      </p:sp>
      <p:sp>
        <p:nvSpPr>
          <p:cNvPr id="42" name="TextBox 41"/>
          <p:cNvSpPr txBox="1"/>
          <p:nvPr/>
        </p:nvSpPr>
        <p:spPr>
          <a:xfrm>
            <a:off x="304800" y="6429828"/>
            <a:ext cx="8534400" cy="369332"/>
          </a:xfrm>
          <a:prstGeom prst="rect">
            <a:avLst/>
          </a:prstGeom>
          <a:solidFill>
            <a:srgbClr val="002060"/>
          </a:solidFill>
        </p:spPr>
        <p:txBody>
          <a:bodyPr wrap="square" rtlCol="0">
            <a:spAutoFit/>
          </a:bodyPr>
          <a:lstStyle/>
          <a:p>
            <a:pPr algn="ctr"/>
            <a:r>
              <a:rPr lang="en-US" b="1" dirty="0">
                <a:solidFill>
                  <a:schemeClr val="bg1"/>
                </a:solidFill>
              </a:rPr>
              <a:t>Equations </a:t>
            </a:r>
            <a:r>
              <a:rPr lang="en-US" b="1" dirty="0" smtClean="0">
                <a:solidFill>
                  <a:schemeClr val="bg1"/>
                </a:solidFill>
              </a:rPr>
              <a:t>drive </a:t>
            </a:r>
            <a:r>
              <a:rPr lang="en-US" b="1" dirty="0">
                <a:solidFill>
                  <a:schemeClr val="bg1"/>
                </a:solidFill>
              </a:rPr>
              <a:t>most Community Management planning.</a:t>
            </a:r>
          </a:p>
        </p:txBody>
      </p:sp>
      <p:sp>
        <p:nvSpPr>
          <p:cNvPr id="2" name="TextBox 1"/>
          <p:cNvSpPr txBox="1"/>
          <p:nvPr/>
        </p:nvSpPr>
        <p:spPr>
          <a:xfrm>
            <a:off x="304800" y="1425476"/>
            <a:ext cx="8686800" cy="4616648"/>
          </a:xfrm>
          <a:prstGeom prst="rect">
            <a:avLst/>
          </a:prstGeom>
          <a:noFill/>
        </p:spPr>
        <p:txBody>
          <a:bodyPr wrap="square" rtlCol="0">
            <a:spAutoFit/>
          </a:bodyPr>
          <a:lstStyle/>
          <a:p>
            <a:r>
              <a:rPr lang="en-US" sz="2000" b="1" dirty="0">
                <a:solidFill>
                  <a:srgbClr val="002060"/>
                </a:solidFill>
              </a:rPr>
              <a:t>Community End Strength Equation (All Paygrades)</a:t>
            </a:r>
          </a:p>
          <a:p>
            <a:endParaRPr lang="en-US" b="1" dirty="0">
              <a:solidFill>
                <a:srgbClr val="002060"/>
              </a:solidFill>
            </a:endParaRPr>
          </a:p>
          <a:p>
            <a:pPr marL="285750" indent="-285750">
              <a:buFont typeface="Wingdings" pitchFamily="2" charset="2"/>
              <a:buChar char="Ø"/>
            </a:pPr>
            <a:r>
              <a:rPr lang="en-US" b="1" dirty="0">
                <a:solidFill>
                  <a:srgbClr val="002060"/>
                </a:solidFill>
              </a:rPr>
              <a:t>ES = BS + </a:t>
            </a:r>
            <a:r>
              <a:rPr lang="en-US" b="1" dirty="0">
                <a:solidFill>
                  <a:srgbClr val="1A8002"/>
                </a:solidFill>
              </a:rPr>
              <a:t>Gains</a:t>
            </a:r>
            <a:r>
              <a:rPr lang="en-US" b="1" dirty="0">
                <a:solidFill>
                  <a:srgbClr val="002060"/>
                </a:solidFill>
              </a:rPr>
              <a:t> – </a:t>
            </a:r>
            <a:r>
              <a:rPr lang="en-US" b="1" dirty="0">
                <a:solidFill>
                  <a:srgbClr val="FF0000"/>
                </a:solidFill>
              </a:rPr>
              <a:t>Losses</a:t>
            </a:r>
          </a:p>
          <a:p>
            <a:pPr marL="285750" indent="-285750">
              <a:buFont typeface="Wingdings" pitchFamily="2" charset="2"/>
              <a:buChar char="Ø"/>
            </a:pPr>
            <a:endParaRPr lang="en-US" b="1" dirty="0">
              <a:solidFill>
                <a:srgbClr val="FF0000"/>
              </a:solidFill>
            </a:endParaRPr>
          </a:p>
          <a:p>
            <a:pPr marL="285750" indent="-285750">
              <a:buFont typeface="Wingdings" pitchFamily="2" charset="2"/>
              <a:buChar char="Ø"/>
            </a:pPr>
            <a:endParaRPr lang="en-US" b="1" dirty="0">
              <a:solidFill>
                <a:srgbClr val="FF0000"/>
              </a:solidFill>
            </a:endParaRPr>
          </a:p>
          <a:p>
            <a:r>
              <a:rPr lang="en-US" sz="2000" b="1" dirty="0">
                <a:solidFill>
                  <a:srgbClr val="002060"/>
                </a:solidFill>
              </a:rPr>
              <a:t>Paygrade End Strength Equation (Individual Paygrades)</a:t>
            </a:r>
          </a:p>
          <a:p>
            <a:endParaRPr lang="en-US" b="1" dirty="0">
              <a:solidFill>
                <a:srgbClr val="002060"/>
              </a:solidFill>
            </a:endParaRPr>
          </a:p>
          <a:p>
            <a:pPr marL="285750" indent="-285750">
              <a:buFont typeface="Wingdings" pitchFamily="2" charset="2"/>
              <a:buChar char="Ø"/>
            </a:pPr>
            <a:r>
              <a:rPr lang="en-US" b="1" dirty="0">
                <a:solidFill>
                  <a:srgbClr val="002060"/>
                </a:solidFill>
              </a:rPr>
              <a:t>ES = BS + </a:t>
            </a:r>
            <a:r>
              <a:rPr lang="en-US" b="1" dirty="0">
                <a:solidFill>
                  <a:srgbClr val="1A8002"/>
                </a:solidFill>
              </a:rPr>
              <a:t>Gains</a:t>
            </a:r>
            <a:r>
              <a:rPr lang="en-US" b="1" dirty="0">
                <a:solidFill>
                  <a:srgbClr val="002060"/>
                </a:solidFill>
              </a:rPr>
              <a:t> + </a:t>
            </a:r>
            <a:r>
              <a:rPr lang="en-US" b="1" dirty="0">
                <a:solidFill>
                  <a:srgbClr val="1A8002"/>
                </a:solidFill>
              </a:rPr>
              <a:t>Promotions In </a:t>
            </a:r>
            <a:r>
              <a:rPr lang="en-US" b="1" dirty="0">
                <a:solidFill>
                  <a:srgbClr val="002060"/>
                </a:solidFill>
              </a:rPr>
              <a:t>– </a:t>
            </a:r>
            <a:r>
              <a:rPr lang="en-US" b="1" dirty="0">
                <a:solidFill>
                  <a:srgbClr val="FF0000"/>
                </a:solidFill>
              </a:rPr>
              <a:t>Promotions Out </a:t>
            </a:r>
            <a:r>
              <a:rPr lang="en-US" b="1" dirty="0">
                <a:solidFill>
                  <a:srgbClr val="002060"/>
                </a:solidFill>
              </a:rPr>
              <a:t>– </a:t>
            </a:r>
            <a:r>
              <a:rPr lang="en-US" b="1" dirty="0">
                <a:solidFill>
                  <a:srgbClr val="FF0000"/>
                </a:solidFill>
              </a:rPr>
              <a:t>Losses</a:t>
            </a:r>
          </a:p>
          <a:p>
            <a:pPr marL="285750" indent="-285750">
              <a:buFont typeface="Wingdings" pitchFamily="2" charset="2"/>
              <a:buChar char="Ø"/>
            </a:pPr>
            <a:endParaRPr lang="en-US" b="1" dirty="0">
              <a:solidFill>
                <a:srgbClr val="FF0000"/>
              </a:solidFill>
            </a:endParaRPr>
          </a:p>
          <a:p>
            <a:pPr marL="285750" indent="-285750">
              <a:buFont typeface="Wingdings" pitchFamily="2" charset="2"/>
              <a:buChar char="Ø"/>
            </a:pPr>
            <a:endParaRPr lang="en-US" b="1" dirty="0">
              <a:solidFill>
                <a:srgbClr val="FF0000"/>
              </a:solidFill>
            </a:endParaRPr>
          </a:p>
          <a:p>
            <a:r>
              <a:rPr lang="en-US" sz="2000" b="1" dirty="0">
                <a:solidFill>
                  <a:srgbClr val="002060"/>
                </a:solidFill>
              </a:rPr>
              <a:t>Promotion Planning Equation</a:t>
            </a:r>
          </a:p>
          <a:p>
            <a:pPr marL="285750" indent="-285750">
              <a:buFont typeface="Wingdings" panose="05000000000000000000" pitchFamily="2" charset="2"/>
              <a:buChar char="Ø"/>
            </a:pPr>
            <a:r>
              <a:rPr lang="en-US" sz="1600" b="1" dirty="0">
                <a:solidFill>
                  <a:srgbClr val="002060"/>
                </a:solidFill>
              </a:rPr>
              <a:t>Promotions</a:t>
            </a:r>
            <a:r>
              <a:rPr lang="en-US" sz="1600" b="1" baseline="-25000" dirty="0">
                <a:solidFill>
                  <a:srgbClr val="002060"/>
                </a:solidFill>
              </a:rPr>
              <a:t>FY+1</a:t>
            </a:r>
            <a:r>
              <a:rPr lang="en-US" sz="1600" b="1" dirty="0">
                <a:solidFill>
                  <a:srgbClr val="002060"/>
                </a:solidFill>
              </a:rPr>
              <a:t> = OPA – BS - Gains - Promotions </a:t>
            </a:r>
            <a:r>
              <a:rPr lang="en-US" sz="1600" b="1" dirty="0" err="1">
                <a:solidFill>
                  <a:srgbClr val="002060"/>
                </a:solidFill>
              </a:rPr>
              <a:t>In</a:t>
            </a:r>
            <a:r>
              <a:rPr lang="en-US" sz="1600" b="1" baseline="-25000" dirty="0" err="1">
                <a:solidFill>
                  <a:srgbClr val="002060"/>
                </a:solidFill>
              </a:rPr>
              <a:t>FY</a:t>
            </a:r>
            <a:r>
              <a:rPr lang="en-US" sz="1600" b="1" dirty="0">
                <a:solidFill>
                  <a:srgbClr val="002060"/>
                </a:solidFill>
              </a:rPr>
              <a:t> + Promotions </a:t>
            </a:r>
            <a:r>
              <a:rPr lang="en-US" sz="1600" b="1" dirty="0" err="1">
                <a:solidFill>
                  <a:srgbClr val="002060"/>
                </a:solidFill>
              </a:rPr>
              <a:t>Out</a:t>
            </a:r>
            <a:r>
              <a:rPr lang="en-US" sz="1600" b="1" baseline="-25000" dirty="0" err="1">
                <a:solidFill>
                  <a:srgbClr val="002060"/>
                </a:solidFill>
              </a:rPr>
              <a:t>FY</a:t>
            </a:r>
            <a:r>
              <a:rPr lang="en-US" sz="1600" b="1" dirty="0">
                <a:solidFill>
                  <a:srgbClr val="002060"/>
                </a:solidFill>
              </a:rPr>
              <a:t> + Losses</a:t>
            </a:r>
          </a:p>
          <a:p>
            <a:endParaRPr lang="en-US" sz="2000" b="1" dirty="0">
              <a:solidFill>
                <a:srgbClr val="002060"/>
              </a:solidFill>
            </a:endParaRPr>
          </a:p>
          <a:p>
            <a:endParaRPr lang="en-US" b="1" dirty="0">
              <a:solidFill>
                <a:srgbClr val="002060"/>
              </a:solidFill>
            </a:endParaRPr>
          </a:p>
          <a:p>
            <a:pPr marL="285750" indent="-285750">
              <a:buFont typeface="Wingdings" pitchFamily="2" charset="2"/>
              <a:buChar char="Ø"/>
            </a:pPr>
            <a:endParaRPr lang="en-US" b="1" dirty="0">
              <a:solidFill>
                <a:srgbClr val="FF0000"/>
              </a:solidFill>
            </a:endParaRPr>
          </a:p>
          <a:p>
            <a:endParaRPr lang="en-US" b="1" dirty="0">
              <a:solidFill>
                <a:srgbClr val="FF0000"/>
              </a:solidFill>
            </a:endParaRPr>
          </a:p>
        </p:txBody>
      </p:sp>
      <p:sp>
        <p:nvSpPr>
          <p:cNvPr id="18" name="TextBox 17"/>
          <p:cNvSpPr txBox="1"/>
          <p:nvPr/>
        </p:nvSpPr>
        <p:spPr>
          <a:xfrm>
            <a:off x="304800" y="5341203"/>
            <a:ext cx="3946301" cy="830997"/>
          </a:xfrm>
          <a:prstGeom prst="rect">
            <a:avLst/>
          </a:prstGeom>
          <a:noFill/>
        </p:spPr>
        <p:txBody>
          <a:bodyPr wrap="square" rtlCol="0">
            <a:spAutoFit/>
          </a:bodyPr>
          <a:lstStyle/>
          <a:p>
            <a:r>
              <a:rPr lang="en-US" sz="1600" dirty="0">
                <a:solidFill>
                  <a:srgbClr val="002060"/>
                </a:solidFill>
              </a:rPr>
              <a:t>ES – End Strength	</a:t>
            </a:r>
          </a:p>
          <a:p>
            <a:r>
              <a:rPr lang="en-US" sz="1600" dirty="0">
                <a:solidFill>
                  <a:srgbClr val="002060"/>
                </a:solidFill>
              </a:rPr>
              <a:t>BS – Begin Strength</a:t>
            </a:r>
          </a:p>
          <a:p>
            <a:r>
              <a:rPr lang="en-US" sz="1600" dirty="0">
                <a:solidFill>
                  <a:srgbClr val="002060"/>
                </a:solidFill>
              </a:rPr>
              <a:t>Sometimes substitute OPA for ES</a:t>
            </a:r>
          </a:p>
        </p:txBody>
      </p:sp>
    </p:spTree>
    <p:extLst>
      <p:ext uri="{BB962C8B-B14F-4D97-AF65-F5344CB8AC3E}">
        <p14:creationId xmlns:p14="http://schemas.microsoft.com/office/powerpoint/2010/main" val="13640323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828337" y="3544314"/>
            <a:ext cx="3089815" cy="73942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80" name="Rectangle 79"/>
          <p:cNvSpPr/>
          <p:nvPr/>
        </p:nvSpPr>
        <p:spPr>
          <a:xfrm>
            <a:off x="2828337" y="3385990"/>
            <a:ext cx="3089815" cy="373540"/>
          </a:xfrm>
          <a:prstGeom prst="rect">
            <a:avLst/>
          </a:prstGeom>
          <a:pattFill prst="wdDnDiag">
            <a:fgClr>
              <a:schemeClr val="accent1">
                <a:lumMod val="40000"/>
                <a:lumOff val="6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2" name="Title 1"/>
          <p:cNvSpPr>
            <a:spLocks noGrp="1"/>
          </p:cNvSpPr>
          <p:nvPr>
            <p:ph type="title"/>
          </p:nvPr>
        </p:nvSpPr>
        <p:spPr>
          <a:xfrm>
            <a:off x="-521105" y="121653"/>
            <a:ext cx="10458450" cy="838200"/>
          </a:xfrm>
        </p:spPr>
        <p:txBody>
          <a:bodyPr/>
          <a:lstStyle/>
          <a:p>
            <a:r>
              <a:rPr lang="en-US" dirty="0">
                <a:solidFill>
                  <a:srgbClr val="002060"/>
                </a:solidFill>
              </a:rPr>
              <a:t>CDR Promotion Planning </a:t>
            </a:r>
            <a:r>
              <a:rPr lang="en-US" dirty="0" smtClean="0">
                <a:solidFill>
                  <a:srgbClr val="002060"/>
                </a:solidFill>
              </a:rPr>
              <a:t>Example </a:t>
            </a:r>
            <a:endParaRPr lang="en-US" dirty="0">
              <a:solidFill>
                <a:srgbClr val="002060"/>
              </a:solidFill>
            </a:endParaRPr>
          </a:p>
        </p:txBody>
      </p:sp>
      <p:cxnSp>
        <p:nvCxnSpPr>
          <p:cNvPr id="28" name="Straight Connector 27"/>
          <p:cNvCxnSpPr/>
          <p:nvPr/>
        </p:nvCxnSpPr>
        <p:spPr>
          <a:xfrm>
            <a:off x="2828337" y="3056514"/>
            <a:ext cx="0" cy="124874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2830565" y="4283737"/>
            <a:ext cx="613287" cy="118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3659410" y="4285434"/>
            <a:ext cx="613287" cy="118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443852" y="4281254"/>
            <a:ext cx="0" cy="5437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649604" y="4285949"/>
            <a:ext cx="0" cy="53900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2" name="Group 51"/>
          <p:cNvGrpSpPr/>
          <p:nvPr/>
        </p:nvGrpSpPr>
        <p:grpSpPr>
          <a:xfrm flipH="1">
            <a:off x="4476019" y="3050532"/>
            <a:ext cx="1444361" cy="1768441"/>
            <a:chOff x="5097766" y="3518677"/>
            <a:chExt cx="861390" cy="1383002"/>
          </a:xfrm>
        </p:grpSpPr>
        <p:cxnSp>
          <p:nvCxnSpPr>
            <p:cNvPr id="47" name="Straight Connector 46"/>
            <p:cNvCxnSpPr/>
            <p:nvPr/>
          </p:nvCxnSpPr>
          <p:spPr>
            <a:xfrm>
              <a:off x="5097766" y="3518677"/>
              <a:ext cx="0" cy="97657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5099095" y="4478422"/>
              <a:ext cx="365753" cy="92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5593403" y="4479749"/>
              <a:ext cx="365753" cy="92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5464848" y="4476480"/>
              <a:ext cx="0" cy="42519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5587555" y="4480152"/>
              <a:ext cx="0" cy="4215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3" name="TextBox 52"/>
          <p:cNvSpPr txBox="1"/>
          <p:nvPr/>
        </p:nvSpPr>
        <p:spPr>
          <a:xfrm>
            <a:off x="4708120" y="4774029"/>
            <a:ext cx="1616479" cy="553998"/>
          </a:xfrm>
          <a:prstGeom prst="rect">
            <a:avLst/>
          </a:prstGeom>
          <a:noFill/>
        </p:spPr>
        <p:txBody>
          <a:bodyPr wrap="square" rtlCol="0">
            <a:spAutoFit/>
          </a:bodyPr>
          <a:lstStyle/>
          <a:p>
            <a:pPr algn="ctr"/>
            <a:r>
              <a:rPr lang="en-US" sz="1500" dirty="0" smtClean="0">
                <a:solidFill>
                  <a:srgbClr val="FF0000"/>
                </a:solidFill>
              </a:rPr>
              <a:t>Promotions Out to CAPT</a:t>
            </a:r>
            <a:endParaRPr lang="en-US" sz="1500" dirty="0">
              <a:solidFill>
                <a:srgbClr val="FF0000"/>
              </a:solidFill>
            </a:endParaRPr>
          </a:p>
        </p:txBody>
      </p:sp>
      <p:cxnSp>
        <p:nvCxnSpPr>
          <p:cNvPr id="54" name="Straight Connector 53"/>
          <p:cNvCxnSpPr/>
          <p:nvPr/>
        </p:nvCxnSpPr>
        <p:spPr>
          <a:xfrm>
            <a:off x="4282590" y="4289619"/>
            <a:ext cx="0" cy="8278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4488342" y="4294315"/>
            <a:ext cx="0" cy="8231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2943997" y="4789576"/>
            <a:ext cx="1657626" cy="323165"/>
          </a:xfrm>
          <a:prstGeom prst="rect">
            <a:avLst/>
          </a:prstGeom>
          <a:noFill/>
        </p:spPr>
        <p:txBody>
          <a:bodyPr wrap="square" rtlCol="0">
            <a:spAutoFit/>
          </a:bodyPr>
          <a:lstStyle/>
          <a:p>
            <a:r>
              <a:rPr lang="en-US" sz="1500" dirty="0" smtClean="0">
                <a:solidFill>
                  <a:srgbClr val="FF0000"/>
                </a:solidFill>
              </a:rPr>
              <a:t>Separation</a:t>
            </a:r>
            <a:endParaRPr lang="en-US" sz="1500" dirty="0">
              <a:solidFill>
                <a:srgbClr val="FF0000"/>
              </a:solidFill>
            </a:endParaRPr>
          </a:p>
        </p:txBody>
      </p:sp>
      <p:sp>
        <p:nvSpPr>
          <p:cNvPr id="57" name="TextBox 56"/>
          <p:cNvSpPr txBox="1"/>
          <p:nvPr/>
        </p:nvSpPr>
        <p:spPr>
          <a:xfrm>
            <a:off x="3871058" y="5184778"/>
            <a:ext cx="1308593" cy="323165"/>
          </a:xfrm>
          <a:prstGeom prst="rect">
            <a:avLst/>
          </a:prstGeom>
          <a:noFill/>
        </p:spPr>
        <p:txBody>
          <a:bodyPr wrap="square" rtlCol="0">
            <a:spAutoFit/>
          </a:bodyPr>
          <a:lstStyle/>
          <a:p>
            <a:r>
              <a:rPr lang="en-US" sz="1500" dirty="0">
                <a:solidFill>
                  <a:srgbClr val="FF0000"/>
                </a:solidFill>
              </a:rPr>
              <a:t>Retirement</a:t>
            </a:r>
          </a:p>
        </p:txBody>
      </p:sp>
      <p:cxnSp>
        <p:nvCxnSpPr>
          <p:cNvPr id="64" name="Straight Connector 63"/>
          <p:cNvCxnSpPr/>
          <p:nvPr/>
        </p:nvCxnSpPr>
        <p:spPr>
          <a:xfrm>
            <a:off x="2828337" y="3542297"/>
            <a:ext cx="3089815" cy="0"/>
          </a:xfrm>
          <a:prstGeom prst="line">
            <a:avLst/>
          </a:prstGeom>
          <a:ln w="19050">
            <a:solidFill>
              <a:schemeClr val="tx1"/>
            </a:solidFill>
            <a:prstDash val="lgDashDotDot"/>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3830487" y="3876432"/>
            <a:ext cx="1230598" cy="369332"/>
          </a:xfrm>
          <a:prstGeom prst="rect">
            <a:avLst/>
          </a:prstGeom>
          <a:noFill/>
        </p:spPr>
        <p:txBody>
          <a:bodyPr wrap="square" rtlCol="0">
            <a:spAutoFit/>
          </a:bodyPr>
          <a:lstStyle/>
          <a:p>
            <a:r>
              <a:rPr lang="en-US" dirty="0"/>
              <a:t>CDR</a:t>
            </a:r>
          </a:p>
        </p:txBody>
      </p:sp>
      <p:sp>
        <p:nvSpPr>
          <p:cNvPr id="34" name="TextBox 33"/>
          <p:cNvSpPr txBox="1"/>
          <p:nvPr/>
        </p:nvSpPr>
        <p:spPr>
          <a:xfrm>
            <a:off x="5994410" y="5553670"/>
            <a:ext cx="2920990" cy="923330"/>
          </a:xfrm>
          <a:prstGeom prst="rect">
            <a:avLst/>
          </a:prstGeom>
          <a:noFill/>
          <a:ln w="25400">
            <a:solidFill>
              <a:schemeClr val="tx1"/>
            </a:solidFill>
          </a:ln>
        </p:spPr>
        <p:txBody>
          <a:bodyPr wrap="square" rtlCol="0">
            <a:spAutoFit/>
          </a:bodyPr>
          <a:lstStyle/>
          <a:p>
            <a:r>
              <a:rPr lang="en-US" sz="1350" dirty="0" smtClean="0"/>
              <a:t>CAPT Promotion Guidelines:</a:t>
            </a:r>
          </a:p>
          <a:p>
            <a:r>
              <a:rPr lang="en-US" sz="1350" u="sng" dirty="0" smtClean="0"/>
              <a:t>Opportunity</a:t>
            </a:r>
            <a:r>
              <a:rPr lang="en-US" sz="1350" dirty="0" smtClean="0"/>
              <a:t>: </a:t>
            </a:r>
            <a:r>
              <a:rPr lang="en-US" sz="1350" dirty="0"/>
              <a:t>50 ±10% </a:t>
            </a:r>
          </a:p>
          <a:p>
            <a:r>
              <a:rPr lang="en-US" sz="1350" u="sng" dirty="0" smtClean="0"/>
              <a:t>Flow point</a:t>
            </a:r>
            <a:r>
              <a:rPr lang="en-US" sz="1350" dirty="0" smtClean="0"/>
              <a:t>: 22 </a:t>
            </a:r>
            <a:r>
              <a:rPr lang="en-US" sz="1350" dirty="0"/>
              <a:t>± 1 </a:t>
            </a:r>
            <a:r>
              <a:rPr lang="en-US" sz="1350" dirty="0" smtClean="0"/>
              <a:t>YCS (</a:t>
            </a:r>
            <a:r>
              <a:rPr lang="en-US" sz="1350" dirty="0" err="1" smtClean="0"/>
              <a:t>ave</a:t>
            </a:r>
            <a:r>
              <a:rPr lang="en-US" sz="1350" dirty="0" smtClean="0"/>
              <a:t> across IZ population)  </a:t>
            </a:r>
            <a:endParaRPr lang="en-US" sz="1350" dirty="0"/>
          </a:p>
        </p:txBody>
      </p:sp>
      <p:grpSp>
        <p:nvGrpSpPr>
          <p:cNvPr id="59" name="Group 58"/>
          <p:cNvGrpSpPr/>
          <p:nvPr/>
        </p:nvGrpSpPr>
        <p:grpSpPr>
          <a:xfrm>
            <a:off x="5224653" y="2935475"/>
            <a:ext cx="445738" cy="298665"/>
            <a:chOff x="4165600" y="2846567"/>
            <a:chExt cx="265830" cy="233570"/>
          </a:xfrm>
        </p:grpSpPr>
        <p:sp>
          <p:nvSpPr>
            <p:cNvPr id="60" name="Freeform 59"/>
            <p:cNvSpPr/>
            <p:nvPr/>
          </p:nvSpPr>
          <p:spPr>
            <a:xfrm>
              <a:off x="4165600" y="2846567"/>
              <a:ext cx="118105" cy="231993"/>
            </a:xfrm>
            <a:custGeom>
              <a:avLst/>
              <a:gdLst>
                <a:gd name="connsiteX0" fmla="*/ 0 w 355600"/>
                <a:gd name="connsiteY0" fmla="*/ 0 h 698500"/>
                <a:gd name="connsiteX1" fmla="*/ 355600 w 355600"/>
                <a:gd name="connsiteY1" fmla="*/ 495300 h 698500"/>
                <a:gd name="connsiteX2" fmla="*/ 355600 w 355600"/>
                <a:gd name="connsiteY2" fmla="*/ 698500 h 698500"/>
                <a:gd name="connsiteX3" fmla="*/ 355600 w 355600"/>
                <a:gd name="connsiteY3" fmla="*/ 698500 h 698500"/>
              </a:gdLst>
              <a:ahLst/>
              <a:cxnLst>
                <a:cxn ang="0">
                  <a:pos x="connsiteX0" y="connsiteY0"/>
                </a:cxn>
                <a:cxn ang="0">
                  <a:pos x="connsiteX1" y="connsiteY1"/>
                </a:cxn>
                <a:cxn ang="0">
                  <a:pos x="connsiteX2" y="connsiteY2"/>
                </a:cxn>
                <a:cxn ang="0">
                  <a:pos x="connsiteX3" y="connsiteY3"/>
                </a:cxn>
              </a:cxnLst>
              <a:rect l="l" t="t" r="r" b="b"/>
              <a:pathLst>
                <a:path w="355600" h="698500">
                  <a:moveTo>
                    <a:pt x="0" y="0"/>
                  </a:moveTo>
                  <a:lnTo>
                    <a:pt x="355600" y="495300"/>
                  </a:lnTo>
                  <a:lnTo>
                    <a:pt x="355600" y="698500"/>
                  </a:lnTo>
                  <a:lnTo>
                    <a:pt x="355600" y="69850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1" name="Freeform 60"/>
            <p:cNvSpPr/>
            <p:nvPr/>
          </p:nvSpPr>
          <p:spPr>
            <a:xfrm flipH="1">
              <a:off x="4313325" y="2848144"/>
              <a:ext cx="118105" cy="231993"/>
            </a:xfrm>
            <a:custGeom>
              <a:avLst/>
              <a:gdLst>
                <a:gd name="connsiteX0" fmla="*/ 0 w 355600"/>
                <a:gd name="connsiteY0" fmla="*/ 0 h 698500"/>
                <a:gd name="connsiteX1" fmla="*/ 355600 w 355600"/>
                <a:gd name="connsiteY1" fmla="*/ 495300 h 698500"/>
                <a:gd name="connsiteX2" fmla="*/ 355600 w 355600"/>
                <a:gd name="connsiteY2" fmla="*/ 698500 h 698500"/>
                <a:gd name="connsiteX3" fmla="*/ 355600 w 355600"/>
                <a:gd name="connsiteY3" fmla="*/ 698500 h 698500"/>
              </a:gdLst>
              <a:ahLst/>
              <a:cxnLst>
                <a:cxn ang="0">
                  <a:pos x="connsiteX0" y="connsiteY0"/>
                </a:cxn>
                <a:cxn ang="0">
                  <a:pos x="connsiteX1" y="connsiteY1"/>
                </a:cxn>
                <a:cxn ang="0">
                  <a:pos x="connsiteX2" y="connsiteY2"/>
                </a:cxn>
                <a:cxn ang="0">
                  <a:pos x="connsiteX3" y="connsiteY3"/>
                </a:cxn>
              </a:cxnLst>
              <a:rect l="l" t="t" r="r" b="b"/>
              <a:pathLst>
                <a:path w="355600" h="698500">
                  <a:moveTo>
                    <a:pt x="0" y="0"/>
                  </a:moveTo>
                  <a:lnTo>
                    <a:pt x="355600" y="495300"/>
                  </a:lnTo>
                  <a:lnTo>
                    <a:pt x="355600" y="698500"/>
                  </a:lnTo>
                  <a:lnTo>
                    <a:pt x="355600" y="69850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62" name="TextBox 61"/>
          <p:cNvSpPr txBox="1"/>
          <p:nvPr/>
        </p:nvSpPr>
        <p:spPr>
          <a:xfrm>
            <a:off x="4708120" y="2438083"/>
            <a:ext cx="1553174" cy="553998"/>
          </a:xfrm>
          <a:prstGeom prst="rect">
            <a:avLst/>
          </a:prstGeom>
          <a:noFill/>
        </p:spPr>
        <p:txBody>
          <a:bodyPr wrap="square" rtlCol="0">
            <a:spAutoFit/>
          </a:bodyPr>
          <a:lstStyle/>
          <a:p>
            <a:pPr algn="ctr"/>
            <a:r>
              <a:rPr lang="en-US" sz="1500" dirty="0" smtClean="0">
                <a:solidFill>
                  <a:srgbClr val="00B050"/>
                </a:solidFill>
              </a:rPr>
              <a:t>Promotions In </a:t>
            </a:r>
            <a:r>
              <a:rPr lang="en-US" sz="1500" dirty="0">
                <a:solidFill>
                  <a:srgbClr val="00B050"/>
                </a:solidFill>
              </a:rPr>
              <a:t>from LCDR</a:t>
            </a:r>
          </a:p>
        </p:txBody>
      </p:sp>
      <p:sp>
        <p:nvSpPr>
          <p:cNvPr id="63" name="TextBox 62"/>
          <p:cNvSpPr txBox="1"/>
          <p:nvPr/>
        </p:nvSpPr>
        <p:spPr>
          <a:xfrm>
            <a:off x="6387949" y="1932048"/>
            <a:ext cx="2571750" cy="715581"/>
          </a:xfrm>
          <a:prstGeom prst="rect">
            <a:avLst/>
          </a:prstGeom>
          <a:noFill/>
          <a:ln w="25400">
            <a:solidFill>
              <a:srgbClr val="00B050"/>
            </a:solidFill>
          </a:ln>
        </p:spPr>
        <p:txBody>
          <a:bodyPr wrap="square" rtlCol="0">
            <a:spAutoFit/>
          </a:bodyPr>
          <a:lstStyle/>
          <a:p>
            <a:r>
              <a:rPr lang="en-US" sz="1350" dirty="0">
                <a:solidFill>
                  <a:srgbClr val="00B050"/>
                </a:solidFill>
              </a:rPr>
              <a:t>The known vacancies will determine the promotions from </a:t>
            </a:r>
            <a:r>
              <a:rPr lang="en-US" sz="1350" dirty="0" smtClean="0">
                <a:solidFill>
                  <a:srgbClr val="00B050"/>
                </a:solidFill>
              </a:rPr>
              <a:t>LCDR (Gains)</a:t>
            </a:r>
            <a:endParaRPr lang="en-US" sz="1350" dirty="0">
              <a:solidFill>
                <a:srgbClr val="00B050"/>
              </a:solidFill>
            </a:endParaRPr>
          </a:p>
        </p:txBody>
      </p:sp>
      <p:cxnSp>
        <p:nvCxnSpPr>
          <p:cNvPr id="67" name="Straight Arrow Connector 66"/>
          <p:cNvCxnSpPr/>
          <p:nvPr/>
        </p:nvCxnSpPr>
        <p:spPr>
          <a:xfrm flipH="1">
            <a:off x="5918151" y="2134010"/>
            <a:ext cx="481338" cy="349776"/>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6445400" y="2797535"/>
            <a:ext cx="1769171" cy="715581"/>
          </a:xfrm>
          <a:prstGeom prst="rect">
            <a:avLst/>
          </a:prstGeom>
          <a:noFill/>
        </p:spPr>
        <p:txBody>
          <a:bodyPr wrap="square" rtlCol="0">
            <a:spAutoFit/>
          </a:bodyPr>
          <a:lstStyle/>
          <a:p>
            <a:r>
              <a:rPr lang="en-US" sz="1350" dirty="0" smtClean="0"/>
              <a:t>Begin Strength: CDRs on inventory at end of FY </a:t>
            </a:r>
            <a:endParaRPr lang="en-US" sz="1350" dirty="0"/>
          </a:p>
        </p:txBody>
      </p:sp>
      <p:cxnSp>
        <p:nvCxnSpPr>
          <p:cNvPr id="70" name="Straight Arrow Connector 69"/>
          <p:cNvCxnSpPr/>
          <p:nvPr/>
        </p:nvCxnSpPr>
        <p:spPr>
          <a:xfrm flipH="1">
            <a:off x="5957562" y="3276148"/>
            <a:ext cx="430387" cy="1098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flipV="1">
            <a:off x="5988716" y="5240664"/>
            <a:ext cx="425529" cy="31300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5907" y="2502859"/>
            <a:ext cx="2523029" cy="1754326"/>
          </a:xfrm>
          <a:prstGeom prst="rect">
            <a:avLst/>
          </a:prstGeom>
          <a:noFill/>
          <a:ln w="25400">
            <a:solidFill>
              <a:schemeClr val="tx1"/>
            </a:solidFill>
          </a:ln>
        </p:spPr>
        <p:txBody>
          <a:bodyPr wrap="square" rtlCol="0">
            <a:spAutoFit/>
          </a:bodyPr>
          <a:lstStyle/>
          <a:p>
            <a:r>
              <a:rPr lang="en-US" sz="1350" dirty="0" smtClean="0"/>
              <a:t>End Strength = Begin Strength + </a:t>
            </a:r>
            <a:r>
              <a:rPr lang="en-US" sz="1350" dirty="0" smtClean="0">
                <a:solidFill>
                  <a:srgbClr val="00B050"/>
                </a:solidFill>
              </a:rPr>
              <a:t>promotions in + gains </a:t>
            </a:r>
            <a:r>
              <a:rPr lang="en-US" sz="1350" dirty="0" smtClean="0"/>
              <a:t>-</a:t>
            </a:r>
            <a:r>
              <a:rPr lang="en-US" sz="1350" dirty="0" smtClean="0">
                <a:solidFill>
                  <a:srgbClr val="FF0000"/>
                </a:solidFill>
              </a:rPr>
              <a:t> losses </a:t>
            </a:r>
            <a:r>
              <a:rPr lang="en-US" sz="1350" dirty="0"/>
              <a:t>-</a:t>
            </a:r>
            <a:r>
              <a:rPr lang="en-US" sz="1350" dirty="0" smtClean="0">
                <a:solidFill>
                  <a:srgbClr val="FF0000"/>
                </a:solidFill>
              </a:rPr>
              <a:t> pending </a:t>
            </a:r>
            <a:r>
              <a:rPr lang="en-US" sz="1350" dirty="0">
                <a:solidFill>
                  <a:srgbClr val="FF0000"/>
                </a:solidFill>
              </a:rPr>
              <a:t>promotions </a:t>
            </a:r>
            <a:r>
              <a:rPr lang="en-US" sz="1350" dirty="0" smtClean="0">
                <a:solidFill>
                  <a:srgbClr val="FF0000"/>
                </a:solidFill>
              </a:rPr>
              <a:t>out</a:t>
            </a:r>
          </a:p>
          <a:p>
            <a:endParaRPr lang="en-US" sz="1350" dirty="0">
              <a:solidFill>
                <a:srgbClr val="FF0000"/>
              </a:solidFill>
            </a:endParaRPr>
          </a:p>
          <a:p>
            <a:r>
              <a:rPr lang="en-US" sz="1350" dirty="0" smtClean="0"/>
              <a:t>GOAL: Match Inventory to OPA across FYDP with Promotion Plan</a:t>
            </a:r>
            <a:endParaRPr lang="en-US" sz="1350" dirty="0"/>
          </a:p>
        </p:txBody>
      </p:sp>
      <p:sp>
        <p:nvSpPr>
          <p:cNvPr id="46" name="TextBox 45"/>
          <p:cNvSpPr txBox="1"/>
          <p:nvPr/>
        </p:nvSpPr>
        <p:spPr>
          <a:xfrm>
            <a:off x="6254972" y="3581051"/>
            <a:ext cx="1330657" cy="715581"/>
          </a:xfrm>
          <a:prstGeom prst="rect">
            <a:avLst/>
          </a:prstGeom>
          <a:noFill/>
        </p:spPr>
        <p:txBody>
          <a:bodyPr wrap="square" rtlCol="0">
            <a:spAutoFit/>
          </a:bodyPr>
          <a:lstStyle/>
          <a:p>
            <a:r>
              <a:rPr lang="en-US" sz="1350" dirty="0" smtClean="0"/>
              <a:t>OPA/ROPA: Released in early October </a:t>
            </a:r>
            <a:endParaRPr lang="en-US" sz="1350" dirty="0"/>
          </a:p>
        </p:txBody>
      </p:sp>
      <p:cxnSp>
        <p:nvCxnSpPr>
          <p:cNvPr id="58" name="Straight Arrow Connector 57"/>
          <p:cNvCxnSpPr>
            <a:stCxn id="46" idx="1"/>
          </p:cNvCxnSpPr>
          <p:nvPr/>
        </p:nvCxnSpPr>
        <p:spPr>
          <a:xfrm flipH="1" flipV="1">
            <a:off x="5934748" y="3553733"/>
            <a:ext cx="320224" cy="38510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9609" y="5631756"/>
            <a:ext cx="2952919" cy="307777"/>
          </a:xfrm>
          <a:prstGeom prst="rect">
            <a:avLst/>
          </a:prstGeom>
          <a:noFill/>
          <a:ln w="28575">
            <a:solidFill>
              <a:srgbClr val="FF0000"/>
            </a:solidFill>
          </a:ln>
        </p:spPr>
        <p:txBody>
          <a:bodyPr wrap="square" rtlCol="0">
            <a:spAutoFit/>
          </a:bodyPr>
          <a:lstStyle/>
          <a:p>
            <a:r>
              <a:rPr lang="en-US" sz="1400" dirty="0" smtClean="0">
                <a:solidFill>
                  <a:srgbClr val="FF0000"/>
                </a:solidFill>
              </a:rPr>
              <a:t>Losses and Historical Loss Rates</a:t>
            </a:r>
            <a:endParaRPr lang="en-US" sz="1400" dirty="0">
              <a:solidFill>
                <a:srgbClr val="FF0000"/>
              </a:solidFill>
            </a:endParaRPr>
          </a:p>
        </p:txBody>
      </p:sp>
      <p:cxnSp>
        <p:nvCxnSpPr>
          <p:cNvPr id="66" name="Straight Arrow Connector 65"/>
          <p:cNvCxnSpPr/>
          <p:nvPr/>
        </p:nvCxnSpPr>
        <p:spPr>
          <a:xfrm flipV="1">
            <a:off x="3443852" y="5112741"/>
            <a:ext cx="0" cy="49995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3452528" y="5507943"/>
            <a:ext cx="614782" cy="108425"/>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0" y="1248350"/>
            <a:ext cx="9144000" cy="369332"/>
          </a:xfrm>
          <a:prstGeom prst="rect">
            <a:avLst/>
          </a:prstGeom>
          <a:solidFill>
            <a:schemeClr val="accent6">
              <a:lumMod val="75000"/>
            </a:schemeClr>
          </a:solidFill>
          <a:ln>
            <a:solidFill>
              <a:schemeClr val="tx1"/>
            </a:solidFill>
          </a:ln>
        </p:spPr>
        <p:txBody>
          <a:bodyPr wrap="square" rtlCol="0">
            <a:spAutoFit/>
          </a:bodyPr>
          <a:lstStyle/>
          <a:p>
            <a:r>
              <a:rPr lang="en-US" dirty="0" smtClean="0">
                <a:solidFill>
                  <a:schemeClr val="bg1"/>
                </a:solidFill>
              </a:rPr>
              <a:t>Vacancies = OPA – Begin Strength – Gains – Promotions In + Promotions Out + Losses</a:t>
            </a:r>
            <a:endParaRPr lang="en-US" dirty="0">
              <a:solidFill>
                <a:schemeClr val="bg1"/>
              </a:solidFill>
            </a:endParaRPr>
          </a:p>
        </p:txBody>
      </p:sp>
      <p:sp>
        <p:nvSpPr>
          <p:cNvPr id="19" name="Left Brace 18"/>
          <p:cNvSpPr/>
          <p:nvPr/>
        </p:nvSpPr>
        <p:spPr>
          <a:xfrm>
            <a:off x="2586117" y="3385990"/>
            <a:ext cx="184769" cy="360297"/>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2" name="Group 71"/>
          <p:cNvGrpSpPr/>
          <p:nvPr/>
        </p:nvGrpSpPr>
        <p:grpSpPr>
          <a:xfrm>
            <a:off x="3603347" y="2946234"/>
            <a:ext cx="445738" cy="298665"/>
            <a:chOff x="4165600" y="2846567"/>
            <a:chExt cx="265830" cy="233570"/>
          </a:xfrm>
        </p:grpSpPr>
        <p:sp>
          <p:nvSpPr>
            <p:cNvPr id="74" name="Freeform 73"/>
            <p:cNvSpPr/>
            <p:nvPr/>
          </p:nvSpPr>
          <p:spPr>
            <a:xfrm>
              <a:off x="4165600" y="2846567"/>
              <a:ext cx="118105" cy="231993"/>
            </a:xfrm>
            <a:custGeom>
              <a:avLst/>
              <a:gdLst>
                <a:gd name="connsiteX0" fmla="*/ 0 w 355600"/>
                <a:gd name="connsiteY0" fmla="*/ 0 h 698500"/>
                <a:gd name="connsiteX1" fmla="*/ 355600 w 355600"/>
                <a:gd name="connsiteY1" fmla="*/ 495300 h 698500"/>
                <a:gd name="connsiteX2" fmla="*/ 355600 w 355600"/>
                <a:gd name="connsiteY2" fmla="*/ 698500 h 698500"/>
                <a:gd name="connsiteX3" fmla="*/ 355600 w 355600"/>
                <a:gd name="connsiteY3" fmla="*/ 698500 h 698500"/>
              </a:gdLst>
              <a:ahLst/>
              <a:cxnLst>
                <a:cxn ang="0">
                  <a:pos x="connsiteX0" y="connsiteY0"/>
                </a:cxn>
                <a:cxn ang="0">
                  <a:pos x="connsiteX1" y="connsiteY1"/>
                </a:cxn>
                <a:cxn ang="0">
                  <a:pos x="connsiteX2" y="connsiteY2"/>
                </a:cxn>
                <a:cxn ang="0">
                  <a:pos x="connsiteX3" y="connsiteY3"/>
                </a:cxn>
              </a:cxnLst>
              <a:rect l="l" t="t" r="r" b="b"/>
              <a:pathLst>
                <a:path w="355600" h="698500">
                  <a:moveTo>
                    <a:pt x="0" y="0"/>
                  </a:moveTo>
                  <a:lnTo>
                    <a:pt x="355600" y="495300"/>
                  </a:lnTo>
                  <a:lnTo>
                    <a:pt x="355600" y="698500"/>
                  </a:lnTo>
                  <a:lnTo>
                    <a:pt x="355600" y="69850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6" name="Freeform 75"/>
            <p:cNvSpPr/>
            <p:nvPr/>
          </p:nvSpPr>
          <p:spPr>
            <a:xfrm flipH="1">
              <a:off x="4313325" y="2848144"/>
              <a:ext cx="118105" cy="231993"/>
            </a:xfrm>
            <a:custGeom>
              <a:avLst/>
              <a:gdLst>
                <a:gd name="connsiteX0" fmla="*/ 0 w 355600"/>
                <a:gd name="connsiteY0" fmla="*/ 0 h 698500"/>
                <a:gd name="connsiteX1" fmla="*/ 355600 w 355600"/>
                <a:gd name="connsiteY1" fmla="*/ 495300 h 698500"/>
                <a:gd name="connsiteX2" fmla="*/ 355600 w 355600"/>
                <a:gd name="connsiteY2" fmla="*/ 698500 h 698500"/>
                <a:gd name="connsiteX3" fmla="*/ 355600 w 355600"/>
                <a:gd name="connsiteY3" fmla="*/ 698500 h 698500"/>
              </a:gdLst>
              <a:ahLst/>
              <a:cxnLst>
                <a:cxn ang="0">
                  <a:pos x="connsiteX0" y="connsiteY0"/>
                </a:cxn>
                <a:cxn ang="0">
                  <a:pos x="connsiteX1" y="connsiteY1"/>
                </a:cxn>
                <a:cxn ang="0">
                  <a:pos x="connsiteX2" y="connsiteY2"/>
                </a:cxn>
                <a:cxn ang="0">
                  <a:pos x="connsiteX3" y="connsiteY3"/>
                </a:cxn>
              </a:cxnLst>
              <a:rect l="l" t="t" r="r" b="b"/>
              <a:pathLst>
                <a:path w="355600" h="698500">
                  <a:moveTo>
                    <a:pt x="0" y="0"/>
                  </a:moveTo>
                  <a:lnTo>
                    <a:pt x="355600" y="495300"/>
                  </a:lnTo>
                  <a:lnTo>
                    <a:pt x="355600" y="698500"/>
                  </a:lnTo>
                  <a:lnTo>
                    <a:pt x="355600" y="698500"/>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77" name="TextBox 76"/>
          <p:cNvSpPr txBox="1"/>
          <p:nvPr/>
        </p:nvSpPr>
        <p:spPr>
          <a:xfrm>
            <a:off x="3048448" y="2136073"/>
            <a:ext cx="1659671" cy="784830"/>
          </a:xfrm>
          <a:prstGeom prst="rect">
            <a:avLst/>
          </a:prstGeom>
          <a:noFill/>
        </p:spPr>
        <p:txBody>
          <a:bodyPr wrap="square" rtlCol="0">
            <a:spAutoFit/>
          </a:bodyPr>
          <a:lstStyle/>
          <a:p>
            <a:pPr algn="ctr"/>
            <a:r>
              <a:rPr lang="en-US" sz="1500" dirty="0" smtClean="0">
                <a:solidFill>
                  <a:srgbClr val="00B050"/>
                </a:solidFill>
              </a:rPr>
              <a:t>Gains </a:t>
            </a:r>
          </a:p>
          <a:p>
            <a:pPr algn="ctr"/>
            <a:r>
              <a:rPr lang="en-US" sz="1500" dirty="0" smtClean="0">
                <a:solidFill>
                  <a:srgbClr val="00B050"/>
                </a:solidFill>
              </a:rPr>
              <a:t>(INDEF Recall, Retire-Retain)</a:t>
            </a:r>
            <a:endParaRPr lang="en-US" sz="1500" dirty="0">
              <a:solidFill>
                <a:srgbClr val="00B050"/>
              </a:solidFill>
            </a:endParaRPr>
          </a:p>
        </p:txBody>
      </p:sp>
    </p:spTree>
    <p:extLst>
      <p:ext uri="{BB962C8B-B14F-4D97-AF65-F5344CB8AC3E}">
        <p14:creationId xmlns:p14="http://schemas.microsoft.com/office/powerpoint/2010/main" val="18732671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908" y="125764"/>
            <a:ext cx="8229600" cy="838200"/>
          </a:xfrm>
        </p:spPr>
        <p:txBody>
          <a:bodyPr/>
          <a:lstStyle/>
          <a:p>
            <a:r>
              <a:rPr lang="en-US" dirty="0">
                <a:solidFill>
                  <a:srgbClr val="002060"/>
                </a:solidFill>
              </a:rPr>
              <a:t>Promotion Zone </a:t>
            </a:r>
            <a:r>
              <a:rPr lang="en-US" dirty="0" smtClean="0">
                <a:solidFill>
                  <a:srgbClr val="002060"/>
                </a:solidFill>
              </a:rPr>
              <a:t>Factors: </a:t>
            </a:r>
            <a:br>
              <a:rPr lang="en-US" dirty="0" smtClean="0">
                <a:solidFill>
                  <a:srgbClr val="002060"/>
                </a:solidFill>
              </a:rPr>
            </a:br>
            <a:r>
              <a:rPr lang="en-US" dirty="0" smtClean="0">
                <a:solidFill>
                  <a:srgbClr val="002060"/>
                </a:solidFill>
              </a:rPr>
              <a:t>Summary</a:t>
            </a:r>
            <a:endParaRPr lang="en-US" dirty="0">
              <a:solidFill>
                <a:srgbClr val="002060"/>
              </a:solidFill>
            </a:endParaRPr>
          </a:p>
        </p:txBody>
      </p:sp>
      <p:sp>
        <p:nvSpPr>
          <p:cNvPr id="3" name="Content Placeholder 2"/>
          <p:cNvSpPr>
            <a:spLocks noGrp="1"/>
          </p:cNvSpPr>
          <p:nvPr>
            <p:ph idx="1"/>
          </p:nvPr>
        </p:nvSpPr>
        <p:spPr>
          <a:xfrm>
            <a:off x="279070" y="1139042"/>
            <a:ext cx="8686800" cy="5410200"/>
          </a:xfrm>
        </p:spPr>
        <p:txBody>
          <a:bodyPr/>
          <a:lstStyle/>
          <a:p>
            <a:r>
              <a:rPr lang="en-US" sz="2400" b="1" dirty="0" smtClean="0">
                <a:solidFill>
                  <a:srgbClr val="000046"/>
                </a:solidFill>
              </a:rPr>
              <a:t>Number of Vacancies</a:t>
            </a:r>
          </a:p>
          <a:p>
            <a:pPr lvl="1"/>
            <a:r>
              <a:rPr lang="en-US" sz="2000" dirty="0" smtClean="0">
                <a:solidFill>
                  <a:srgbClr val="000046"/>
                </a:solidFill>
              </a:rPr>
              <a:t>OPA (increases/decreases)</a:t>
            </a:r>
          </a:p>
          <a:p>
            <a:pPr lvl="1"/>
            <a:r>
              <a:rPr lang="en-US" sz="2000" dirty="0" smtClean="0">
                <a:solidFill>
                  <a:srgbClr val="000046"/>
                </a:solidFill>
              </a:rPr>
              <a:t>Losses (</a:t>
            </a:r>
            <a:r>
              <a:rPr lang="en-US" sz="2000" dirty="0" err="1" smtClean="0">
                <a:solidFill>
                  <a:srgbClr val="000046"/>
                </a:solidFill>
              </a:rPr>
              <a:t>resigs</a:t>
            </a:r>
            <a:r>
              <a:rPr lang="en-US" sz="2000" dirty="0" smtClean="0">
                <a:solidFill>
                  <a:srgbClr val="000046"/>
                </a:solidFill>
              </a:rPr>
              <a:t>/retirements/promotions out/CIP/other)</a:t>
            </a:r>
          </a:p>
          <a:p>
            <a:pPr lvl="1"/>
            <a:r>
              <a:rPr lang="en-US" sz="2000" dirty="0" smtClean="0">
                <a:solidFill>
                  <a:srgbClr val="000046"/>
                </a:solidFill>
              </a:rPr>
              <a:t>Gains (promotions in/lateral transfers in/INDEF Recall/CIP returns)</a:t>
            </a:r>
          </a:p>
          <a:p>
            <a:r>
              <a:rPr lang="en-US" sz="2400" b="1" dirty="0" smtClean="0">
                <a:solidFill>
                  <a:srgbClr val="000046"/>
                </a:solidFill>
              </a:rPr>
              <a:t>SECNAV guidelines</a:t>
            </a:r>
          </a:p>
          <a:p>
            <a:pPr lvl="1"/>
            <a:r>
              <a:rPr lang="en-US" sz="2000" dirty="0" err="1" smtClean="0">
                <a:solidFill>
                  <a:srgbClr val="000046"/>
                </a:solidFill>
              </a:rPr>
              <a:t>Flowpoint</a:t>
            </a:r>
            <a:r>
              <a:rPr lang="en-US" sz="2000" dirty="0">
                <a:solidFill>
                  <a:srgbClr val="000046"/>
                </a:solidFill>
              </a:rPr>
              <a:t> </a:t>
            </a:r>
            <a:r>
              <a:rPr lang="en-US" sz="2000" dirty="0" smtClean="0">
                <a:solidFill>
                  <a:srgbClr val="000046"/>
                </a:solidFill>
              </a:rPr>
              <a:t>(AC only) &amp; TIG</a:t>
            </a:r>
          </a:p>
          <a:p>
            <a:pPr lvl="1"/>
            <a:r>
              <a:rPr lang="en-US" sz="2000" dirty="0" smtClean="0">
                <a:solidFill>
                  <a:srgbClr val="000046"/>
                </a:solidFill>
              </a:rPr>
              <a:t>Opportunity</a:t>
            </a:r>
          </a:p>
          <a:p>
            <a:r>
              <a:rPr lang="en-US" sz="2400" b="1" dirty="0" smtClean="0">
                <a:solidFill>
                  <a:srgbClr val="000046"/>
                </a:solidFill>
              </a:rPr>
              <a:t>TIG</a:t>
            </a:r>
            <a:r>
              <a:rPr lang="en-US" sz="2400" dirty="0" smtClean="0">
                <a:solidFill>
                  <a:srgbClr val="000046"/>
                </a:solidFill>
              </a:rPr>
              <a:t> </a:t>
            </a:r>
          </a:p>
          <a:p>
            <a:pPr lvl="1"/>
            <a:r>
              <a:rPr lang="en-US" sz="2000" dirty="0" smtClean="0">
                <a:solidFill>
                  <a:srgbClr val="000046"/>
                </a:solidFill>
              </a:rPr>
              <a:t>Junior IZ must have at least 3 years TIG at time of the board</a:t>
            </a:r>
          </a:p>
          <a:p>
            <a:r>
              <a:rPr lang="en-US" sz="2400" b="1" dirty="0" smtClean="0">
                <a:solidFill>
                  <a:srgbClr val="000046"/>
                </a:solidFill>
              </a:rPr>
              <a:t>Other Factors</a:t>
            </a:r>
            <a:endParaRPr lang="en-US" sz="2000" b="1" dirty="0" smtClean="0">
              <a:solidFill>
                <a:srgbClr val="000046"/>
              </a:solidFill>
            </a:endParaRPr>
          </a:p>
          <a:p>
            <a:pPr lvl="1"/>
            <a:r>
              <a:rPr lang="en-US" sz="2000" dirty="0" smtClean="0">
                <a:solidFill>
                  <a:srgbClr val="000046"/>
                </a:solidFill>
              </a:rPr>
              <a:t>BZ selections</a:t>
            </a:r>
            <a:endParaRPr lang="en-US" sz="2000" dirty="0">
              <a:solidFill>
                <a:srgbClr val="000046"/>
              </a:solidFill>
            </a:endParaRPr>
          </a:p>
        </p:txBody>
      </p:sp>
      <p:sp>
        <p:nvSpPr>
          <p:cNvPr id="4" name="TextBox 3"/>
          <p:cNvSpPr txBox="1"/>
          <p:nvPr/>
        </p:nvSpPr>
        <p:spPr>
          <a:xfrm>
            <a:off x="0" y="5826265"/>
            <a:ext cx="9143999" cy="369332"/>
          </a:xfrm>
          <a:prstGeom prst="rect">
            <a:avLst/>
          </a:prstGeom>
          <a:solidFill>
            <a:srgbClr val="000066"/>
          </a:solidFill>
        </p:spPr>
        <p:txBody>
          <a:bodyPr wrap="square" rtlCol="0">
            <a:spAutoFit/>
          </a:bodyPr>
          <a:lstStyle/>
          <a:p>
            <a:pPr algn="ctr"/>
            <a:r>
              <a:rPr lang="en-US" b="1" dirty="0" smtClean="0">
                <a:solidFill>
                  <a:schemeClr val="bg1"/>
                </a:solidFill>
              </a:rPr>
              <a:t>Remember – it is just planning, it is </a:t>
            </a:r>
            <a:r>
              <a:rPr lang="en-US" b="1" u="sng" dirty="0" smtClean="0">
                <a:solidFill>
                  <a:schemeClr val="bg1"/>
                </a:solidFill>
              </a:rPr>
              <a:t>not</a:t>
            </a:r>
            <a:r>
              <a:rPr lang="en-US" b="1" dirty="0" smtClean="0">
                <a:solidFill>
                  <a:schemeClr val="bg1"/>
                </a:solidFill>
              </a:rPr>
              <a:t> personal!</a:t>
            </a:r>
            <a:endParaRPr lang="en-US" b="1" dirty="0">
              <a:solidFill>
                <a:schemeClr val="bg1"/>
              </a:solidFill>
            </a:endParaRPr>
          </a:p>
        </p:txBody>
      </p:sp>
    </p:spTree>
    <p:extLst>
      <p:ext uri="{BB962C8B-B14F-4D97-AF65-F5344CB8AC3E}">
        <p14:creationId xmlns:p14="http://schemas.microsoft.com/office/powerpoint/2010/main" val="225151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2908" y="125764"/>
            <a:ext cx="8229600" cy="838200"/>
          </a:xfrm>
        </p:spPr>
        <p:txBody>
          <a:bodyPr/>
          <a:lstStyle/>
          <a:p>
            <a:r>
              <a:rPr lang="en-US" dirty="0">
                <a:solidFill>
                  <a:srgbClr val="002060"/>
                </a:solidFill>
              </a:rPr>
              <a:t>Promotion </a:t>
            </a:r>
            <a:r>
              <a:rPr lang="en-US" dirty="0" smtClean="0">
                <a:solidFill>
                  <a:srgbClr val="002060"/>
                </a:solidFill>
              </a:rPr>
              <a:t>Green Sheet</a:t>
            </a:r>
            <a:endParaRPr lang="en-US" dirty="0">
              <a:solidFill>
                <a:srgbClr val="002060"/>
              </a:solidFill>
            </a:endParaRPr>
          </a:p>
        </p:txBody>
      </p:sp>
      <p:sp>
        <p:nvSpPr>
          <p:cNvPr id="4" name="TextBox 3"/>
          <p:cNvSpPr txBox="1"/>
          <p:nvPr/>
        </p:nvSpPr>
        <p:spPr>
          <a:xfrm>
            <a:off x="50470" y="6460647"/>
            <a:ext cx="9143999" cy="369332"/>
          </a:xfrm>
          <a:prstGeom prst="rect">
            <a:avLst/>
          </a:prstGeom>
          <a:solidFill>
            <a:srgbClr val="000066"/>
          </a:solidFill>
        </p:spPr>
        <p:txBody>
          <a:bodyPr wrap="square" rtlCol="0">
            <a:spAutoFit/>
          </a:bodyPr>
          <a:lstStyle/>
          <a:p>
            <a:pPr algn="ctr"/>
            <a:r>
              <a:rPr lang="en-US" b="1" dirty="0" smtClean="0">
                <a:solidFill>
                  <a:schemeClr val="bg1"/>
                </a:solidFill>
              </a:rPr>
              <a:t>Green cells are filled in by OCM to produce plan</a:t>
            </a:r>
            <a:endParaRPr lang="en-US" b="1" dirty="0">
              <a:solidFill>
                <a:schemeClr val="bg1"/>
              </a:solidFill>
            </a:endParaRPr>
          </a:p>
        </p:txBody>
      </p:sp>
      <p:pic>
        <p:nvPicPr>
          <p:cNvPr id="7" name="Picture 6"/>
          <p:cNvPicPr>
            <a:picLocks noChangeAspect="1"/>
          </p:cNvPicPr>
          <p:nvPr/>
        </p:nvPicPr>
        <p:blipFill>
          <a:blip r:embed="rId3"/>
          <a:stretch>
            <a:fillRect/>
          </a:stretch>
        </p:blipFill>
        <p:spPr>
          <a:xfrm>
            <a:off x="372908" y="1177925"/>
            <a:ext cx="8482334" cy="5110580"/>
          </a:xfrm>
          <a:prstGeom prst="rect">
            <a:avLst/>
          </a:prstGeom>
        </p:spPr>
      </p:pic>
    </p:spTree>
    <p:extLst>
      <p:ext uri="{BB962C8B-B14F-4D97-AF65-F5344CB8AC3E}">
        <p14:creationId xmlns:p14="http://schemas.microsoft.com/office/powerpoint/2010/main" val="755382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1143000" y="3200400"/>
            <a:ext cx="7162800" cy="868362"/>
          </a:xfrm>
        </p:spPr>
        <p:txBody>
          <a:bodyPr/>
          <a:lstStyle/>
          <a:p>
            <a:r>
              <a:rPr lang="en-US" sz="4800" dirty="0">
                <a:solidFill>
                  <a:srgbClr val="002060"/>
                </a:solidFill>
              </a:rPr>
              <a:t>Backup</a:t>
            </a:r>
          </a:p>
        </p:txBody>
      </p:sp>
    </p:spTree>
    <p:extLst>
      <p:ext uri="{BB962C8B-B14F-4D97-AF65-F5344CB8AC3E}">
        <p14:creationId xmlns:p14="http://schemas.microsoft.com/office/powerpoint/2010/main" val="25483742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How Do I Know if I am in Zone?</a:t>
            </a:r>
          </a:p>
        </p:txBody>
      </p:sp>
      <p:sp>
        <p:nvSpPr>
          <p:cNvPr id="3" name="Content Placeholder 2"/>
          <p:cNvSpPr>
            <a:spLocks noGrp="1"/>
          </p:cNvSpPr>
          <p:nvPr>
            <p:ph idx="1"/>
          </p:nvPr>
        </p:nvSpPr>
        <p:spPr>
          <a:xfrm>
            <a:off x="105196" y="1028700"/>
            <a:ext cx="9038804" cy="4893659"/>
          </a:xfrm>
        </p:spPr>
        <p:txBody>
          <a:bodyPr/>
          <a:lstStyle/>
          <a:p>
            <a:r>
              <a:rPr lang="en-US" sz="2400" b="1" dirty="0" smtClean="0">
                <a:solidFill>
                  <a:srgbClr val="000046"/>
                </a:solidFill>
              </a:rPr>
              <a:t>Step 1: Review Annual Promotion Zone Message</a:t>
            </a:r>
          </a:p>
          <a:p>
            <a:pPr lvl="1"/>
            <a:r>
              <a:rPr lang="en-US" sz="2000" dirty="0" smtClean="0">
                <a:solidFill>
                  <a:srgbClr val="000046"/>
                </a:solidFill>
              </a:rPr>
              <a:t>Released NLT 30 days prior to convening of O6 Line Board</a:t>
            </a:r>
          </a:p>
          <a:p>
            <a:pPr lvl="1"/>
            <a:r>
              <a:rPr lang="en-US" sz="2000" dirty="0" smtClean="0">
                <a:solidFill>
                  <a:srgbClr val="000046"/>
                </a:solidFill>
              </a:rPr>
              <a:t>Separate messages for AC and RC</a:t>
            </a:r>
          </a:p>
          <a:p>
            <a:r>
              <a:rPr lang="en-US" sz="2400" b="1" dirty="0" smtClean="0">
                <a:solidFill>
                  <a:srgbClr val="000046"/>
                </a:solidFill>
              </a:rPr>
              <a:t>Step 2: Download Naval Register officer list via BOL</a:t>
            </a:r>
          </a:p>
          <a:p>
            <a:pPr lvl="1"/>
            <a:r>
              <a:rPr lang="en-US" sz="2000" dirty="0" smtClean="0">
                <a:solidFill>
                  <a:srgbClr val="000046"/>
                </a:solidFill>
              </a:rPr>
              <a:t>Select Officer type (Active, FTS, Reserve), current pay grade, and competitive category (HR)</a:t>
            </a:r>
          </a:p>
          <a:p>
            <a:pPr lvl="1">
              <a:spcBef>
                <a:spcPts val="0"/>
              </a:spcBef>
            </a:pPr>
            <a:r>
              <a:rPr lang="en-US" sz="2000" dirty="0" smtClean="0">
                <a:solidFill>
                  <a:srgbClr val="000046"/>
                </a:solidFill>
              </a:rPr>
              <a:t>Click Search, select “Export to Excel”, save as an Excel Workbook and sort by lineal/precedence number</a:t>
            </a:r>
          </a:p>
          <a:p>
            <a:r>
              <a:rPr lang="en-US" sz="2400" b="1" dirty="0" smtClean="0">
                <a:solidFill>
                  <a:srgbClr val="000046"/>
                </a:solidFill>
              </a:rPr>
              <a:t>Step 3: Mark the Zone (Senior IZ, Junior IZ, Junior Eligible) &amp; compare lineal/precedence numbers</a:t>
            </a:r>
          </a:p>
          <a:p>
            <a:pPr lvl="1">
              <a:spcBef>
                <a:spcPts val="0"/>
              </a:spcBef>
            </a:pPr>
            <a:r>
              <a:rPr lang="en-US" sz="2000" dirty="0">
                <a:solidFill>
                  <a:srgbClr val="000046"/>
                </a:solidFill>
              </a:rPr>
              <a:t>IZ: lineal number is </a:t>
            </a:r>
            <a:r>
              <a:rPr lang="en-US" sz="2000" dirty="0" smtClean="0">
                <a:solidFill>
                  <a:srgbClr val="000046"/>
                </a:solidFill>
              </a:rPr>
              <a:t>&lt; Junior IZ</a:t>
            </a:r>
          </a:p>
          <a:p>
            <a:pPr lvl="1">
              <a:spcBef>
                <a:spcPts val="0"/>
              </a:spcBef>
            </a:pPr>
            <a:r>
              <a:rPr lang="en-US" sz="1800" dirty="0" smtClean="0">
                <a:solidFill>
                  <a:srgbClr val="000046"/>
                </a:solidFill>
              </a:rPr>
              <a:t>Above </a:t>
            </a:r>
            <a:r>
              <a:rPr lang="en-US" sz="1800" dirty="0">
                <a:solidFill>
                  <a:srgbClr val="000046"/>
                </a:solidFill>
              </a:rPr>
              <a:t>Zone Not Previously Considered: Lineal number &gt; Senior IZ and no previous IZ promotion considerations/looks</a:t>
            </a:r>
          </a:p>
          <a:p>
            <a:pPr lvl="1">
              <a:spcBef>
                <a:spcPts val="0"/>
              </a:spcBef>
            </a:pPr>
            <a:r>
              <a:rPr lang="en-US" sz="2000" dirty="0" smtClean="0">
                <a:solidFill>
                  <a:srgbClr val="000046"/>
                </a:solidFill>
              </a:rPr>
              <a:t>BZ (AC only): </a:t>
            </a:r>
            <a:r>
              <a:rPr lang="en-US" sz="2000" dirty="0">
                <a:solidFill>
                  <a:srgbClr val="000046"/>
                </a:solidFill>
              </a:rPr>
              <a:t>lineal number is &gt;</a:t>
            </a:r>
            <a:r>
              <a:rPr lang="en-US" sz="2000" dirty="0" smtClean="0">
                <a:solidFill>
                  <a:srgbClr val="000046"/>
                </a:solidFill>
              </a:rPr>
              <a:t>Junior </a:t>
            </a:r>
            <a:r>
              <a:rPr lang="en-US" sz="2000" dirty="0">
                <a:solidFill>
                  <a:srgbClr val="000046"/>
                </a:solidFill>
              </a:rPr>
              <a:t>IZ, </a:t>
            </a:r>
            <a:r>
              <a:rPr lang="en-US" sz="2000" dirty="0" smtClean="0">
                <a:solidFill>
                  <a:srgbClr val="000046"/>
                </a:solidFill>
              </a:rPr>
              <a:t>&lt; Junior Eligible </a:t>
            </a:r>
          </a:p>
          <a:p>
            <a:pPr lvl="1">
              <a:spcBef>
                <a:spcPts val="0"/>
              </a:spcBef>
            </a:pPr>
            <a:r>
              <a:rPr lang="en-US" sz="2000" dirty="0" smtClean="0">
                <a:solidFill>
                  <a:srgbClr val="000046"/>
                </a:solidFill>
              </a:rPr>
              <a:t>Ineligible: lineal number is &gt; Junior IZ (RC) / Junior Eligible (AC)</a:t>
            </a:r>
          </a:p>
          <a:p>
            <a:pPr marL="457200" lvl="1" indent="0">
              <a:buNone/>
            </a:pPr>
            <a:endParaRPr lang="en-US" sz="2000" dirty="0">
              <a:solidFill>
                <a:srgbClr val="000046"/>
              </a:solidFill>
            </a:endParaRPr>
          </a:p>
          <a:p>
            <a:endParaRPr lang="en-US" sz="2400" dirty="0">
              <a:solidFill>
                <a:srgbClr val="000046"/>
              </a:solidFill>
            </a:endParaRPr>
          </a:p>
        </p:txBody>
      </p:sp>
      <p:sp>
        <p:nvSpPr>
          <p:cNvPr id="4" name="TextBox 3"/>
          <p:cNvSpPr txBox="1"/>
          <p:nvPr/>
        </p:nvSpPr>
        <p:spPr>
          <a:xfrm>
            <a:off x="0" y="6222082"/>
            <a:ext cx="9144000" cy="338554"/>
          </a:xfrm>
          <a:prstGeom prst="rect">
            <a:avLst/>
          </a:prstGeom>
          <a:solidFill>
            <a:srgbClr val="000066"/>
          </a:solidFill>
        </p:spPr>
        <p:txBody>
          <a:bodyPr wrap="square" rtlCol="0">
            <a:spAutoFit/>
          </a:bodyPr>
          <a:lstStyle/>
          <a:p>
            <a:pPr algn="ctr"/>
            <a:r>
              <a:rPr lang="en-US" sz="1600" b="1" dirty="0" smtClean="0">
                <a:solidFill>
                  <a:schemeClr val="bg1"/>
                </a:solidFill>
              </a:rPr>
              <a:t>Refer to HR Beacon 2017-09, August 2017</a:t>
            </a:r>
            <a:endParaRPr lang="en-US" sz="1600" b="1" dirty="0">
              <a:solidFill>
                <a:schemeClr val="bg1"/>
              </a:solidFill>
            </a:endParaRPr>
          </a:p>
        </p:txBody>
      </p:sp>
    </p:spTree>
    <p:extLst>
      <p:ext uri="{BB962C8B-B14F-4D97-AF65-F5344CB8AC3E}">
        <p14:creationId xmlns:p14="http://schemas.microsoft.com/office/powerpoint/2010/main" val="20086323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Officer Summary Record (OSR)</a:t>
            </a:r>
            <a:endParaRPr lang="en-US" sz="28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3" y="6424048"/>
            <a:ext cx="954642" cy="448227"/>
          </a:xfrm>
          <a:prstGeom prst="rect">
            <a:avLst/>
          </a:prstGeom>
        </p:spPr>
      </p:pic>
      <p:pic>
        <p:nvPicPr>
          <p:cNvPr id="7" name="Picture 9" descr="SAMPLE  OSRxxZZ.tiff"/>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0865" y="1424369"/>
            <a:ext cx="7904421" cy="5114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058333" y="3132667"/>
            <a:ext cx="2523067" cy="42333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377267" y="3124200"/>
            <a:ext cx="440266" cy="431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048000" y="4749800"/>
            <a:ext cx="956733" cy="53340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58333" y="5825067"/>
            <a:ext cx="4123267" cy="713846"/>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969933" y="3014133"/>
            <a:ext cx="3200400" cy="1100667"/>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294967295"/>
          </p:nvPr>
        </p:nvSpPr>
        <p:spPr/>
        <p:txBody>
          <a:bodyPr/>
          <a:lstStyle/>
          <a:p>
            <a:fld id="{C8D9C543-38D1-48B3-AEAD-0AE858B3C2EA}" type="slidenum">
              <a:rPr lang="en-US" smtClean="0"/>
              <a:t>16</a:t>
            </a:fld>
            <a:endParaRPr lang="en-US"/>
          </a:p>
        </p:txBody>
      </p:sp>
      <p:sp>
        <p:nvSpPr>
          <p:cNvPr id="4" name="TextBox 3"/>
          <p:cNvSpPr txBox="1"/>
          <p:nvPr/>
        </p:nvSpPr>
        <p:spPr>
          <a:xfrm>
            <a:off x="5279068" y="5312141"/>
            <a:ext cx="2988297" cy="954107"/>
          </a:xfrm>
          <a:prstGeom prst="rect">
            <a:avLst/>
          </a:prstGeom>
          <a:solidFill>
            <a:srgbClr val="FFFF00"/>
          </a:solidFill>
          <a:ln w="19050">
            <a:solidFill>
              <a:schemeClr val="tx1"/>
            </a:solidFill>
          </a:ln>
        </p:spPr>
        <p:txBody>
          <a:bodyPr wrap="square" rtlCol="0">
            <a:spAutoFit/>
          </a:bodyPr>
          <a:lstStyle/>
          <a:p>
            <a:r>
              <a:rPr lang="en-US" sz="1400" dirty="0" smtClean="0"/>
              <a:t>NOTE: Remarks are removed from OSR for statutory boards, with the exception of Drilling Reservist drill-status</a:t>
            </a:r>
            <a:endParaRPr lang="en-US" sz="1400" dirty="0"/>
          </a:p>
        </p:txBody>
      </p:sp>
      <p:sp>
        <p:nvSpPr>
          <p:cNvPr id="5" name="Oval 4"/>
          <p:cNvSpPr/>
          <p:nvPr/>
        </p:nvSpPr>
        <p:spPr>
          <a:xfrm>
            <a:off x="5382705" y="4758629"/>
            <a:ext cx="2271860" cy="39723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5" idx="3"/>
            <a:endCxn id="5" idx="7"/>
          </p:cNvCxnSpPr>
          <p:nvPr/>
        </p:nvCxnSpPr>
        <p:spPr>
          <a:xfrm flipV="1">
            <a:off x="5715411" y="4816803"/>
            <a:ext cx="1606448" cy="28088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35988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4133" y="1100667"/>
            <a:ext cx="8483599" cy="5232399"/>
          </a:xfrm>
          <a:prstGeom prst="rect">
            <a:avLst/>
          </a:prstGeom>
        </p:spPr>
      </p:pic>
      <p:sp>
        <p:nvSpPr>
          <p:cNvPr id="2" name="Title 1"/>
          <p:cNvSpPr>
            <a:spLocks noGrp="1"/>
          </p:cNvSpPr>
          <p:nvPr>
            <p:ph type="title"/>
          </p:nvPr>
        </p:nvSpPr>
        <p:spPr/>
        <p:txBody>
          <a:bodyPr>
            <a:noAutofit/>
          </a:bodyPr>
          <a:lstStyle/>
          <a:p>
            <a:r>
              <a:rPr lang="en-US" sz="2800" dirty="0" smtClean="0"/>
              <a:t>Performance Summary Record (PSR)</a:t>
            </a:r>
            <a:endParaRPr lang="en-US" sz="28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3" y="6424048"/>
            <a:ext cx="954642" cy="448227"/>
          </a:xfrm>
          <a:prstGeom prst="rect">
            <a:avLst/>
          </a:prstGeom>
        </p:spPr>
      </p:pic>
      <p:sp>
        <p:nvSpPr>
          <p:cNvPr id="3" name="Rectangle 2"/>
          <p:cNvSpPr/>
          <p:nvPr/>
        </p:nvSpPr>
        <p:spPr>
          <a:xfrm>
            <a:off x="2446867" y="1557867"/>
            <a:ext cx="533400" cy="46566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020733" y="1557867"/>
            <a:ext cx="1769534" cy="4656666"/>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294967295"/>
          </p:nvPr>
        </p:nvSpPr>
        <p:spPr/>
        <p:txBody>
          <a:bodyPr/>
          <a:lstStyle/>
          <a:p>
            <a:fld id="{C8D9C543-38D1-48B3-AEAD-0AE858B3C2EA}" type="slidenum">
              <a:rPr lang="en-US" smtClean="0"/>
              <a:t>17</a:t>
            </a:fld>
            <a:endParaRPr lang="en-US"/>
          </a:p>
        </p:txBody>
      </p:sp>
    </p:spTree>
    <p:extLst>
      <p:ext uri="{BB962C8B-B14F-4D97-AF65-F5344CB8AC3E}">
        <p14:creationId xmlns:p14="http://schemas.microsoft.com/office/powerpoint/2010/main" val="1205615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Letter to the Board</a:t>
            </a:r>
            <a:endParaRPr lang="en-US"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23" y="6424048"/>
            <a:ext cx="954642" cy="448227"/>
          </a:xfrm>
          <a:prstGeom prst="rect">
            <a:avLst/>
          </a:prstGeom>
        </p:spPr>
      </p:pic>
      <p:graphicFrame>
        <p:nvGraphicFramePr>
          <p:cNvPr id="7" name="Object 6"/>
          <p:cNvGraphicFramePr>
            <a:graphicFrameLocks noChangeAspect="1"/>
          </p:cNvGraphicFramePr>
          <p:nvPr>
            <p:extLst/>
          </p:nvPr>
        </p:nvGraphicFramePr>
        <p:xfrm>
          <a:off x="1600200" y="1792288"/>
          <a:ext cx="5956300" cy="4319587"/>
        </p:xfrm>
        <a:graphic>
          <a:graphicData uri="http://schemas.openxmlformats.org/presentationml/2006/ole">
            <mc:AlternateContent xmlns:mc="http://schemas.openxmlformats.org/markup-compatibility/2006">
              <mc:Choice xmlns:v="urn:schemas-microsoft-com:vml" Requires="v">
                <p:oleObj spid="_x0000_s2066" name="Document" r:id="rId5" imgW="5956042" imgH="4319297" progId="Word.Document.12">
                  <p:embed/>
                </p:oleObj>
              </mc:Choice>
              <mc:Fallback>
                <p:oleObj name="Document" r:id="rId5" imgW="5956042" imgH="4319297" progId="Word.Document.12">
                  <p:embed/>
                  <p:pic>
                    <p:nvPicPr>
                      <p:cNvPr id="7" name="Object 6"/>
                      <p:cNvPicPr/>
                      <p:nvPr/>
                    </p:nvPicPr>
                    <p:blipFill>
                      <a:blip r:embed="rId6"/>
                      <a:stretch>
                        <a:fillRect/>
                      </a:stretch>
                    </p:blipFill>
                    <p:spPr>
                      <a:xfrm>
                        <a:off x="1600200" y="1792288"/>
                        <a:ext cx="5956300" cy="4319587"/>
                      </a:xfrm>
                      <a:prstGeom prst="rect">
                        <a:avLst/>
                      </a:prstGeom>
                    </p:spPr>
                  </p:pic>
                </p:oleObj>
              </mc:Fallback>
            </mc:AlternateContent>
          </a:graphicData>
        </a:graphic>
      </p:graphicFrame>
      <p:sp>
        <p:nvSpPr>
          <p:cNvPr id="3" name="Slide Number Placeholder 2"/>
          <p:cNvSpPr>
            <a:spLocks noGrp="1"/>
          </p:cNvSpPr>
          <p:nvPr>
            <p:ph type="sldNum" sz="quarter" idx="4294967295"/>
          </p:nvPr>
        </p:nvSpPr>
        <p:spPr/>
        <p:txBody>
          <a:bodyPr/>
          <a:lstStyle/>
          <a:p>
            <a:fld id="{C8D9C543-38D1-48B3-AEAD-0AE858B3C2EA}" type="slidenum">
              <a:rPr lang="en-US" smtClean="0"/>
              <a:t>18</a:t>
            </a:fld>
            <a:endParaRPr lang="en-US"/>
          </a:p>
        </p:txBody>
      </p:sp>
    </p:spTree>
    <p:extLst>
      <p:ext uri="{BB962C8B-B14F-4D97-AF65-F5344CB8AC3E}">
        <p14:creationId xmlns:p14="http://schemas.microsoft.com/office/powerpoint/2010/main" val="4268678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685800" y="152400"/>
            <a:ext cx="7772400" cy="1143000"/>
          </a:xfrm>
        </p:spPr>
        <p:txBody>
          <a:bodyPr/>
          <a:lstStyle/>
          <a:p>
            <a:pPr eaLnBrk="1" hangingPunct="1"/>
            <a:r>
              <a:rPr lang="en-US" dirty="0">
                <a:solidFill>
                  <a:srgbClr val="002060"/>
                </a:solidFill>
              </a:rPr>
              <a:t>Overview</a:t>
            </a:r>
          </a:p>
        </p:txBody>
      </p:sp>
      <p:sp>
        <p:nvSpPr>
          <p:cNvPr id="8196" name="Rectangle 3"/>
          <p:cNvSpPr>
            <a:spLocks noGrp="1" noChangeArrowheads="1"/>
          </p:cNvSpPr>
          <p:nvPr>
            <p:ph type="body" idx="1"/>
          </p:nvPr>
        </p:nvSpPr>
        <p:spPr>
          <a:xfrm>
            <a:off x="304800" y="1676400"/>
            <a:ext cx="8534400" cy="4419600"/>
          </a:xfrm>
        </p:spPr>
        <p:txBody>
          <a:bodyPr/>
          <a:lstStyle/>
          <a:p>
            <a:pPr eaLnBrk="1" hangingPunct="1">
              <a:lnSpc>
                <a:spcPct val="90000"/>
              </a:lnSpc>
              <a:defRPr/>
            </a:pPr>
            <a:endParaRPr lang="en-US" sz="2000" dirty="0"/>
          </a:p>
          <a:p>
            <a:pPr eaLnBrk="1" hangingPunct="1">
              <a:lnSpc>
                <a:spcPct val="90000"/>
              </a:lnSpc>
              <a:defRPr/>
            </a:pPr>
            <a:endParaRPr lang="en-US" sz="1800" dirty="0"/>
          </a:p>
          <a:p>
            <a:pPr eaLnBrk="1" hangingPunct="1">
              <a:lnSpc>
                <a:spcPct val="90000"/>
              </a:lnSpc>
              <a:defRPr/>
            </a:pPr>
            <a:endParaRPr lang="en-US" sz="1600" dirty="0"/>
          </a:p>
        </p:txBody>
      </p:sp>
      <p:sp>
        <p:nvSpPr>
          <p:cNvPr id="5" name="TextBox 4"/>
          <p:cNvSpPr txBox="1"/>
          <p:nvPr/>
        </p:nvSpPr>
        <p:spPr>
          <a:xfrm>
            <a:off x="304800" y="1295400"/>
            <a:ext cx="7570470" cy="2677656"/>
          </a:xfrm>
          <a:prstGeom prst="rect">
            <a:avLst/>
          </a:prstGeom>
          <a:noFill/>
        </p:spPr>
        <p:txBody>
          <a:bodyPr wrap="square" rtlCol="0">
            <a:spAutoFit/>
          </a:bodyPr>
          <a:lstStyle/>
          <a:p>
            <a:pPr>
              <a:buFont typeface="Wingdings" pitchFamily="2" charset="2"/>
              <a:buChar char="Ø"/>
            </a:pPr>
            <a:r>
              <a:rPr lang="en-US" sz="2400" b="1" dirty="0" smtClean="0">
                <a:solidFill>
                  <a:srgbClr val="002060"/>
                </a:solidFill>
              </a:rPr>
              <a:t>Promotion fundamentals</a:t>
            </a:r>
          </a:p>
          <a:p>
            <a:pPr lvl="1">
              <a:buFont typeface="Wingdings" pitchFamily="2" charset="2"/>
              <a:buChar char="Ø"/>
            </a:pPr>
            <a:r>
              <a:rPr lang="en-US" sz="2400" b="1" dirty="0" smtClean="0">
                <a:solidFill>
                  <a:srgbClr val="002060"/>
                </a:solidFill>
              </a:rPr>
              <a:t>Differences between AC and RC</a:t>
            </a:r>
            <a:endParaRPr lang="en-US" sz="2400" b="1" dirty="0">
              <a:solidFill>
                <a:srgbClr val="002060"/>
              </a:solidFill>
            </a:endParaRPr>
          </a:p>
          <a:p>
            <a:pPr>
              <a:buFont typeface="Wingdings" pitchFamily="2" charset="2"/>
              <a:buChar char="Ø"/>
            </a:pPr>
            <a:r>
              <a:rPr lang="en-US" sz="2400" b="1" dirty="0" smtClean="0">
                <a:solidFill>
                  <a:srgbClr val="002060"/>
                </a:solidFill>
              </a:rPr>
              <a:t>HR Community Overview</a:t>
            </a:r>
            <a:endParaRPr lang="en-US" sz="2400" b="1" dirty="0">
              <a:solidFill>
                <a:srgbClr val="002060"/>
              </a:solidFill>
            </a:endParaRPr>
          </a:p>
          <a:p>
            <a:pPr>
              <a:buFont typeface="Wingdings" pitchFamily="2" charset="2"/>
              <a:buChar char="Ø"/>
            </a:pPr>
            <a:r>
              <a:rPr lang="en-US" sz="2400" b="1" dirty="0" smtClean="0">
                <a:solidFill>
                  <a:srgbClr val="002060"/>
                </a:solidFill>
              </a:rPr>
              <a:t>Questions and Answers</a:t>
            </a:r>
            <a:endParaRPr lang="en-US" sz="2400" b="1" dirty="0">
              <a:solidFill>
                <a:srgbClr val="002060"/>
              </a:solidFill>
            </a:endParaRPr>
          </a:p>
          <a:p>
            <a:pPr>
              <a:buFont typeface="Wingdings" pitchFamily="2" charset="2"/>
              <a:buChar char="Ø"/>
            </a:pPr>
            <a:endParaRPr lang="en-US" sz="2400" b="1" dirty="0">
              <a:solidFill>
                <a:srgbClr val="002060"/>
              </a:solidFill>
            </a:endParaRPr>
          </a:p>
          <a:p>
            <a:endParaRPr lang="en-US" sz="2400" b="1" dirty="0">
              <a:solidFill>
                <a:srgbClr val="002060"/>
              </a:solidFill>
            </a:endParaRPr>
          </a:p>
          <a:p>
            <a:pPr>
              <a:buFont typeface="Wingdings" pitchFamily="2" charset="2"/>
              <a:buChar char="Ø"/>
            </a:pPr>
            <a:endParaRPr lang="en-US" sz="2400" dirty="0">
              <a:solidFill>
                <a:srgbClr val="002060"/>
              </a:solidFill>
            </a:endParaRPr>
          </a:p>
        </p:txBody>
      </p:sp>
    </p:spTree>
    <p:extLst>
      <p:ext uri="{BB962C8B-B14F-4D97-AF65-F5344CB8AC3E}">
        <p14:creationId xmlns:p14="http://schemas.microsoft.com/office/powerpoint/2010/main" val="318944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3731" name="Group 83"/>
          <p:cNvGraphicFramePr>
            <a:graphicFrameLocks noGrp="1"/>
          </p:cNvGraphicFramePr>
          <p:nvPr>
            <p:extLst>
              <p:ext uri="{D42A27DB-BD31-4B8C-83A1-F6EECF244321}">
                <p14:modId xmlns:p14="http://schemas.microsoft.com/office/powerpoint/2010/main" val="4089906349"/>
              </p:ext>
            </p:extLst>
          </p:nvPr>
        </p:nvGraphicFramePr>
        <p:xfrm>
          <a:off x="558800" y="3000549"/>
          <a:ext cx="8001000" cy="2474976"/>
        </p:xfrm>
        <a:graphic>
          <a:graphicData uri="http://schemas.openxmlformats.org/drawingml/2006/table">
            <a:tbl>
              <a:tblPr/>
              <a:tblGrid>
                <a:gridCol w="1523791">
                  <a:extLst>
                    <a:ext uri="{9D8B030D-6E8A-4147-A177-3AD203B41FA5}">
                      <a16:colId xmlns:a16="http://schemas.microsoft.com/office/drawing/2014/main" val="20000"/>
                    </a:ext>
                  </a:extLst>
                </a:gridCol>
                <a:gridCol w="2134483">
                  <a:extLst>
                    <a:ext uri="{9D8B030D-6E8A-4147-A177-3AD203B41FA5}">
                      <a16:colId xmlns:a16="http://schemas.microsoft.com/office/drawing/2014/main" val="20001"/>
                    </a:ext>
                  </a:extLst>
                </a:gridCol>
                <a:gridCol w="2056306">
                  <a:extLst>
                    <a:ext uri="{9D8B030D-6E8A-4147-A177-3AD203B41FA5}">
                      <a16:colId xmlns:a16="http://schemas.microsoft.com/office/drawing/2014/main" val="20002"/>
                    </a:ext>
                  </a:extLst>
                </a:gridCol>
                <a:gridCol w="2286420">
                  <a:extLst>
                    <a:ext uri="{9D8B030D-6E8A-4147-A177-3AD203B41FA5}">
                      <a16:colId xmlns:a16="http://schemas.microsoft.com/office/drawing/2014/main" val="20003"/>
                    </a:ext>
                  </a:extLst>
                </a:gridCol>
              </a:tblGrid>
              <a:tr h="836360">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US" sz="2400" b="1" i="0" u="none" strike="noStrike" cap="none" normalizeH="0" baseline="0" dirty="0">
                          <a:ln>
                            <a:noFill/>
                          </a:ln>
                          <a:solidFill>
                            <a:srgbClr val="002060"/>
                          </a:solidFill>
                          <a:effectLst/>
                          <a:latin typeface="Arial" charset="0"/>
                          <a:cs typeface="Times New Roman" pitchFamily="18" charset="0"/>
                        </a:rPr>
                        <a:t>Grade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US" sz="2400" b="1" i="0" u="none" strike="noStrike" cap="none" normalizeH="0" baseline="0" dirty="0">
                          <a:ln>
                            <a:noFill/>
                          </a:ln>
                          <a:solidFill>
                            <a:srgbClr val="002060"/>
                          </a:solidFill>
                          <a:effectLst/>
                          <a:latin typeface="Arial" charset="0"/>
                          <a:cs typeface="Times New Roman" pitchFamily="18" charset="0"/>
                        </a:rPr>
                        <a:t>LAW</a:t>
                      </a:r>
                    </a:p>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US" sz="1200" b="1" i="0" u="none" strike="noStrike" cap="none" normalizeH="0" baseline="0" dirty="0">
                          <a:ln>
                            <a:noFill/>
                          </a:ln>
                          <a:solidFill>
                            <a:srgbClr val="002060"/>
                          </a:solidFill>
                          <a:effectLst/>
                          <a:latin typeface="Arial" charset="0"/>
                          <a:cs typeface="Times New Roman" pitchFamily="18" charset="0"/>
                        </a:rPr>
                        <a:t>(Title 10 §623)</a:t>
                      </a:r>
                    </a:p>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OPP            FLOW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US" sz="2400" b="1" i="0" u="none" strike="noStrike" cap="none" normalizeH="0" baseline="0" dirty="0" err="1">
                          <a:ln>
                            <a:noFill/>
                          </a:ln>
                          <a:solidFill>
                            <a:srgbClr val="002060"/>
                          </a:solidFill>
                          <a:effectLst/>
                          <a:latin typeface="Arial" charset="0"/>
                          <a:cs typeface="Times New Roman" pitchFamily="18" charset="0"/>
                        </a:rPr>
                        <a:t>DoD</a:t>
                      </a:r>
                      <a:endParaRPr kumimoji="0" lang="en-US" sz="2400" b="1" i="0" u="none" strike="noStrike" cap="none" normalizeH="0" baseline="0" dirty="0">
                        <a:ln>
                          <a:noFill/>
                        </a:ln>
                        <a:solidFill>
                          <a:srgbClr val="002060"/>
                        </a:solidFill>
                        <a:effectLst/>
                        <a:latin typeface="Arial"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US" sz="1200" b="1" i="0" u="none" strike="noStrike" cap="none" normalizeH="0" baseline="0" dirty="0">
                          <a:ln>
                            <a:noFill/>
                          </a:ln>
                          <a:solidFill>
                            <a:srgbClr val="002060"/>
                          </a:solidFill>
                          <a:effectLst/>
                          <a:latin typeface="Arial" charset="0"/>
                          <a:cs typeface="Times New Roman" pitchFamily="18" charset="0"/>
                        </a:rPr>
                        <a:t>(DODINST 1320.13)</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OPP           FLOW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US" sz="2400" b="1" i="0" u="none" strike="noStrike" cap="none" normalizeH="0" baseline="0" dirty="0">
                          <a:ln>
                            <a:noFill/>
                          </a:ln>
                          <a:solidFill>
                            <a:srgbClr val="002060"/>
                          </a:solidFill>
                          <a:effectLst/>
                          <a:latin typeface="Arial" charset="0"/>
                          <a:cs typeface="Times New Roman" pitchFamily="18" charset="0"/>
                        </a:rPr>
                        <a:t>Navy</a:t>
                      </a:r>
                    </a:p>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0" lang="en-US" sz="1200" b="1" i="0" u="none" strike="noStrike" cap="none" normalizeH="0" baseline="0" dirty="0">
                          <a:ln>
                            <a:noFill/>
                          </a:ln>
                          <a:solidFill>
                            <a:srgbClr val="002060"/>
                          </a:solidFill>
                          <a:effectLst/>
                          <a:latin typeface="Arial" charset="0"/>
                          <a:cs typeface="Times New Roman" pitchFamily="18" charset="0"/>
                        </a:rPr>
                        <a:t>(SECNAVINST 1420.1B)</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OPP               FLOW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46415">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CAPT</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CDR</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LCDR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“Relatively similar opportunity for promotion in each of the next five years”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50% </a:t>
                      </a:r>
                      <a:r>
                        <a:rPr kumimoji="0" lang="en-US" sz="1600" b="1" i="0" u="none" strike="noStrike" cap="none" normalizeH="0" baseline="0" dirty="0" smtClean="0">
                          <a:ln>
                            <a:noFill/>
                          </a:ln>
                          <a:solidFill>
                            <a:srgbClr val="002060"/>
                          </a:solidFill>
                          <a:effectLst/>
                          <a:latin typeface="Arial" charset="0"/>
                          <a:cs typeface="Times New Roman" pitchFamily="18" charset="0"/>
                        </a:rPr>
                        <a:t>*       </a:t>
                      </a:r>
                      <a:r>
                        <a:rPr kumimoji="0" lang="en-US" sz="1600" b="1" i="0" u="none" strike="noStrike" cap="none" normalizeH="0" baseline="0" dirty="0">
                          <a:ln>
                            <a:noFill/>
                          </a:ln>
                          <a:solidFill>
                            <a:srgbClr val="002060"/>
                          </a:solidFill>
                          <a:effectLst/>
                          <a:latin typeface="Arial" charset="0"/>
                          <a:cs typeface="Times New Roman" pitchFamily="18" charset="0"/>
                        </a:rPr>
                        <a:t>21-23 yrs</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70% </a:t>
                      </a:r>
                      <a:r>
                        <a:rPr kumimoji="0" lang="en-US" sz="1600" b="1" i="0" u="none" strike="noStrike" cap="none" normalizeH="0" baseline="0" dirty="0" smtClean="0">
                          <a:ln>
                            <a:noFill/>
                          </a:ln>
                          <a:solidFill>
                            <a:srgbClr val="002060"/>
                          </a:solidFill>
                          <a:effectLst/>
                          <a:latin typeface="Arial" charset="0"/>
                          <a:cs typeface="Times New Roman" pitchFamily="18" charset="0"/>
                        </a:rPr>
                        <a:t>*       </a:t>
                      </a:r>
                      <a:r>
                        <a:rPr kumimoji="0" lang="en-US" sz="1600" b="1" i="0" u="none" strike="noStrike" cap="none" normalizeH="0" baseline="0" dirty="0">
                          <a:ln>
                            <a:noFill/>
                          </a:ln>
                          <a:solidFill>
                            <a:srgbClr val="002060"/>
                          </a:solidFill>
                          <a:effectLst/>
                          <a:latin typeface="Arial" charset="0"/>
                          <a:cs typeface="Times New Roman" pitchFamily="18" charset="0"/>
                        </a:rPr>
                        <a:t>15-17 yrs</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80% </a:t>
                      </a:r>
                      <a:r>
                        <a:rPr kumimoji="0" lang="en-US" sz="1600" b="1" i="0" u="none" strike="noStrike" cap="none" normalizeH="0" baseline="0" dirty="0" smtClean="0">
                          <a:ln>
                            <a:noFill/>
                          </a:ln>
                          <a:solidFill>
                            <a:srgbClr val="002060"/>
                          </a:solidFill>
                          <a:effectLst/>
                          <a:latin typeface="Arial" charset="0"/>
                          <a:cs typeface="Times New Roman" pitchFamily="18" charset="0"/>
                        </a:rPr>
                        <a:t>*         </a:t>
                      </a:r>
                      <a:r>
                        <a:rPr kumimoji="0" lang="en-US" sz="1600" b="1" i="0" u="none" strike="noStrike" cap="none" normalizeH="0" baseline="0" dirty="0">
                          <a:ln>
                            <a:noFill/>
                          </a:ln>
                          <a:solidFill>
                            <a:srgbClr val="002060"/>
                          </a:solidFill>
                          <a:effectLst/>
                          <a:latin typeface="Arial" charset="0"/>
                          <a:cs typeface="Times New Roman" pitchFamily="18" charset="0"/>
                        </a:rPr>
                        <a:t>9-11 </a:t>
                      </a:r>
                      <a:r>
                        <a:rPr kumimoji="0" lang="en-US" sz="1600" b="1" i="0" u="none" strike="noStrike" cap="none" normalizeH="0" baseline="0" dirty="0" err="1" smtClean="0">
                          <a:ln>
                            <a:noFill/>
                          </a:ln>
                          <a:solidFill>
                            <a:srgbClr val="002060"/>
                          </a:solidFill>
                          <a:effectLst/>
                          <a:latin typeface="Arial" charset="0"/>
                          <a:cs typeface="Times New Roman" pitchFamily="18" charset="0"/>
                        </a:rPr>
                        <a:t>yrs</a:t>
                      </a:r>
                      <a:endParaRPr kumimoji="0" lang="en-US" sz="1600" b="1" i="0" u="none" strike="noStrike" cap="none" normalizeH="0" baseline="0" dirty="0" smtClean="0">
                        <a:ln>
                          <a:noFill/>
                        </a:ln>
                        <a:solidFill>
                          <a:srgbClr val="002060"/>
                        </a:solidFill>
                        <a:effectLst/>
                        <a:latin typeface="Arial"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en-US" sz="1600" b="1" i="0" u="none" strike="noStrike" cap="none" normalizeH="0" baseline="0" dirty="0" smtClean="0">
                        <a:ln>
                          <a:noFill/>
                        </a:ln>
                        <a:solidFill>
                          <a:srgbClr val="002060"/>
                        </a:solidFill>
                        <a:effectLst/>
                        <a:latin typeface="Arial"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smtClean="0">
                          <a:ln>
                            <a:noFill/>
                          </a:ln>
                          <a:solidFill>
                            <a:schemeClr val="tx1"/>
                          </a:solidFill>
                          <a:effectLst/>
                          <a:latin typeface="Times New Roman" pitchFamily="18" charset="0"/>
                        </a:rPr>
                        <a:t>*(+/- 10 percent) </a:t>
                      </a:r>
                      <a:endParaRPr kumimoji="0" lang="en-US" sz="1600" b="1" i="0" u="none" strike="noStrike" cap="none" normalizeH="0" baseline="0" dirty="0">
                        <a:ln>
                          <a:noFill/>
                        </a:ln>
                        <a:solidFill>
                          <a:srgbClr val="002060"/>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40-60%      21-23 yrs</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60-80%      15-17 yrs</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1600" b="1" i="0" u="none" strike="noStrike" cap="none" normalizeH="0" baseline="0" dirty="0">
                          <a:ln>
                            <a:noFill/>
                          </a:ln>
                          <a:solidFill>
                            <a:srgbClr val="002060"/>
                          </a:solidFill>
                          <a:effectLst/>
                          <a:latin typeface="Arial" charset="0"/>
                          <a:cs typeface="Times New Roman" pitchFamily="18" charset="0"/>
                        </a:rPr>
                        <a:t>70-90%        9-11 yrs</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0" lang="en-US" sz="1600" b="1" i="0" u="none" strike="noStrike" cap="none" normalizeH="0" baseline="0" dirty="0">
                        <a:ln>
                          <a:noFill/>
                        </a:ln>
                        <a:solidFill>
                          <a:srgbClr val="002060"/>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 name="Rectangle 3"/>
          <p:cNvSpPr txBox="1">
            <a:spLocks noChangeArrowheads="1"/>
          </p:cNvSpPr>
          <p:nvPr/>
        </p:nvSpPr>
        <p:spPr>
          <a:xfrm>
            <a:off x="152400" y="2090668"/>
            <a:ext cx="8991600" cy="838200"/>
          </a:xfrm>
          <a:prstGeom prst="rect">
            <a:avLst/>
          </a:prstGeom>
          <a:noFill/>
        </p:spPr>
        <p:txBody>
          <a:bodyPr/>
          <a:lstStyle/>
          <a:p>
            <a:pPr marL="398463" indent="-398463" eaLnBrk="0" hangingPunct="0">
              <a:spcBef>
                <a:spcPct val="20000"/>
              </a:spcBef>
              <a:buSzPct val="60000"/>
              <a:defRPr/>
            </a:pPr>
            <a:r>
              <a:rPr lang="en-US" sz="1600" b="1" kern="0" dirty="0">
                <a:solidFill>
                  <a:srgbClr val="002060"/>
                </a:solidFill>
                <a:latin typeface="+mn-lt"/>
              </a:rPr>
              <a:t>Opportunity:  the </a:t>
            </a:r>
            <a:r>
              <a:rPr lang="en-US" sz="1600" b="1" i="1" kern="0" dirty="0">
                <a:solidFill>
                  <a:srgbClr val="002060"/>
                </a:solidFill>
                <a:latin typeface="+mn-lt"/>
              </a:rPr>
              <a:t>in-zone</a:t>
            </a:r>
            <a:r>
              <a:rPr lang="en-US" sz="1600" b="1" kern="0" dirty="0">
                <a:solidFill>
                  <a:srgbClr val="002060"/>
                </a:solidFill>
                <a:latin typeface="+mn-lt"/>
              </a:rPr>
              <a:t> “</a:t>
            </a:r>
            <a:r>
              <a:rPr lang="en-US" sz="1600" b="1" i="1" kern="0" dirty="0">
                <a:solidFill>
                  <a:srgbClr val="002060"/>
                </a:solidFill>
                <a:latin typeface="+mn-lt"/>
              </a:rPr>
              <a:t>possibility</a:t>
            </a:r>
            <a:r>
              <a:rPr lang="en-US" sz="1600" b="1" kern="0" dirty="0">
                <a:solidFill>
                  <a:srgbClr val="002060"/>
                </a:solidFill>
                <a:latin typeface="+mn-lt"/>
              </a:rPr>
              <a:t>” of selection</a:t>
            </a:r>
          </a:p>
          <a:p>
            <a:pPr marL="398463" indent="-398463" eaLnBrk="0" hangingPunct="0">
              <a:spcBef>
                <a:spcPct val="20000"/>
              </a:spcBef>
              <a:buSzPct val="60000"/>
              <a:defRPr/>
            </a:pPr>
            <a:r>
              <a:rPr lang="en-US" sz="1600" b="1" kern="0" dirty="0">
                <a:solidFill>
                  <a:srgbClr val="002060"/>
                </a:solidFill>
                <a:latin typeface="+mn-lt"/>
              </a:rPr>
              <a:t>Flow Point:  Average years of service when an officer is promoted (paid) to the next grade</a:t>
            </a:r>
          </a:p>
        </p:txBody>
      </p:sp>
      <p:sp>
        <p:nvSpPr>
          <p:cNvPr id="25622" name="TextBox 5"/>
          <p:cNvSpPr txBox="1">
            <a:spLocks noChangeArrowheads="1"/>
          </p:cNvSpPr>
          <p:nvPr/>
        </p:nvSpPr>
        <p:spPr bwMode="auto">
          <a:xfrm>
            <a:off x="2768600" y="1402725"/>
            <a:ext cx="3581400" cy="369888"/>
          </a:xfrm>
          <a:prstGeom prst="rect">
            <a:avLst/>
          </a:prstGeom>
          <a:solidFill>
            <a:srgbClr val="002060"/>
          </a:solidFill>
          <a:ln w="9525">
            <a:noFill/>
            <a:miter lim="800000"/>
            <a:headEnd/>
            <a:tailEnd/>
          </a:ln>
        </p:spPr>
        <p:txBody>
          <a:bodyPr>
            <a:spAutoFit/>
          </a:bodyPr>
          <a:lstStyle/>
          <a:p>
            <a:pPr algn="ctr"/>
            <a:r>
              <a:rPr lang="en-US" b="1" dirty="0">
                <a:solidFill>
                  <a:schemeClr val="bg1"/>
                </a:solidFill>
              </a:rPr>
              <a:t>Active Component</a:t>
            </a:r>
          </a:p>
        </p:txBody>
      </p:sp>
      <p:sp>
        <p:nvSpPr>
          <p:cNvPr id="6" name="Rectangle 2"/>
          <p:cNvSpPr txBox="1">
            <a:spLocks noChangeArrowheads="1"/>
          </p:cNvSpPr>
          <p:nvPr/>
        </p:nvSpPr>
        <p:spPr bwMode="auto">
          <a:xfrm>
            <a:off x="1300766" y="169302"/>
            <a:ext cx="6780244"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fontScale="45000" lnSpcReduction="20000"/>
          </a:bodyPr>
          <a:lstStyle>
            <a:lvl1pPr algn="ctr" rtl="0" eaLnBrk="0" fontAlgn="base" hangingPunct="0">
              <a:spcBef>
                <a:spcPct val="0"/>
              </a:spcBef>
              <a:spcAft>
                <a:spcPct val="0"/>
              </a:spcAft>
              <a:defRPr sz="3200" b="1">
                <a:solidFill>
                  <a:schemeClr val="accent2"/>
                </a:solidFill>
                <a:latin typeface="+mj-lt"/>
                <a:ea typeface="+mj-ea"/>
                <a:cs typeface="+mj-cs"/>
              </a:defRPr>
            </a:lvl1pPr>
            <a:lvl2pPr algn="ctr" rtl="0" eaLnBrk="0" fontAlgn="base" hangingPunct="0">
              <a:spcBef>
                <a:spcPct val="0"/>
              </a:spcBef>
              <a:spcAft>
                <a:spcPct val="0"/>
              </a:spcAft>
              <a:defRPr sz="3200" b="1">
                <a:solidFill>
                  <a:schemeClr val="accent2"/>
                </a:solidFill>
                <a:latin typeface="Arial" charset="0"/>
                <a:cs typeface="Arial" charset="0"/>
              </a:defRPr>
            </a:lvl2pPr>
            <a:lvl3pPr algn="ctr" rtl="0" eaLnBrk="0" fontAlgn="base" hangingPunct="0">
              <a:spcBef>
                <a:spcPct val="0"/>
              </a:spcBef>
              <a:spcAft>
                <a:spcPct val="0"/>
              </a:spcAft>
              <a:defRPr sz="3200" b="1">
                <a:solidFill>
                  <a:schemeClr val="accent2"/>
                </a:solidFill>
                <a:latin typeface="Arial" charset="0"/>
                <a:cs typeface="Arial" charset="0"/>
              </a:defRPr>
            </a:lvl3pPr>
            <a:lvl4pPr algn="ctr" rtl="0" eaLnBrk="0" fontAlgn="base" hangingPunct="0">
              <a:spcBef>
                <a:spcPct val="0"/>
              </a:spcBef>
              <a:spcAft>
                <a:spcPct val="0"/>
              </a:spcAft>
              <a:defRPr sz="3200" b="1">
                <a:solidFill>
                  <a:schemeClr val="accent2"/>
                </a:solidFill>
                <a:latin typeface="Arial" charset="0"/>
                <a:cs typeface="Arial" charset="0"/>
              </a:defRPr>
            </a:lvl4pPr>
            <a:lvl5pPr algn="ctr" rtl="0" eaLnBrk="0" fontAlgn="base" hangingPunct="0">
              <a:spcBef>
                <a:spcPct val="0"/>
              </a:spcBef>
              <a:spcAft>
                <a:spcPct val="0"/>
              </a:spcAft>
              <a:defRPr sz="3200" b="1">
                <a:solidFill>
                  <a:schemeClr val="accent2"/>
                </a:solidFill>
                <a:latin typeface="Arial" charset="0"/>
                <a:cs typeface="Arial" charset="0"/>
              </a:defRPr>
            </a:lvl5pPr>
            <a:lvl6pPr marL="457200" algn="ctr" rtl="0" fontAlgn="base">
              <a:spcBef>
                <a:spcPct val="0"/>
              </a:spcBef>
              <a:spcAft>
                <a:spcPct val="0"/>
              </a:spcAft>
              <a:defRPr sz="3200" b="1">
                <a:solidFill>
                  <a:schemeClr val="accent2"/>
                </a:solidFill>
                <a:latin typeface="Arial" charset="0"/>
                <a:cs typeface="Arial" charset="0"/>
              </a:defRPr>
            </a:lvl6pPr>
            <a:lvl7pPr marL="914400" algn="ctr" rtl="0" fontAlgn="base">
              <a:spcBef>
                <a:spcPct val="0"/>
              </a:spcBef>
              <a:spcAft>
                <a:spcPct val="0"/>
              </a:spcAft>
              <a:defRPr sz="3200" b="1">
                <a:solidFill>
                  <a:schemeClr val="accent2"/>
                </a:solidFill>
                <a:latin typeface="Arial" charset="0"/>
                <a:cs typeface="Arial" charset="0"/>
              </a:defRPr>
            </a:lvl7pPr>
            <a:lvl8pPr marL="1371600" algn="ctr" rtl="0" fontAlgn="base">
              <a:spcBef>
                <a:spcPct val="0"/>
              </a:spcBef>
              <a:spcAft>
                <a:spcPct val="0"/>
              </a:spcAft>
              <a:defRPr sz="3200" b="1">
                <a:solidFill>
                  <a:schemeClr val="accent2"/>
                </a:solidFill>
                <a:latin typeface="Arial" charset="0"/>
                <a:cs typeface="Arial" charset="0"/>
              </a:defRPr>
            </a:lvl8pPr>
            <a:lvl9pPr marL="1828800" algn="ctr" rtl="0" fontAlgn="base">
              <a:spcBef>
                <a:spcPct val="0"/>
              </a:spcBef>
              <a:spcAft>
                <a:spcPct val="0"/>
              </a:spcAft>
              <a:defRPr sz="3200" b="1">
                <a:solidFill>
                  <a:schemeClr val="accent2"/>
                </a:solidFill>
                <a:latin typeface="Arial" charset="0"/>
                <a:cs typeface="Arial" charset="0"/>
              </a:defRPr>
            </a:lvl9pPr>
          </a:lstStyle>
          <a:p>
            <a:pPr eaLnBrk="1" hangingPunct="1"/>
            <a:r>
              <a:rPr lang="en-US" sz="7100" kern="0" dirty="0">
                <a:solidFill>
                  <a:srgbClr val="002060"/>
                </a:solidFill>
              </a:rPr>
              <a:t>Promotion Planning Fundamentals</a:t>
            </a:r>
            <a:r>
              <a:rPr lang="en-US" kern="0" dirty="0">
                <a:solidFill>
                  <a:srgbClr val="002060"/>
                </a:solidFill>
              </a:rPr>
              <a:t/>
            </a:r>
            <a:br>
              <a:rPr lang="en-US" kern="0" dirty="0">
                <a:solidFill>
                  <a:srgbClr val="002060"/>
                </a:solidFill>
              </a:rPr>
            </a:br>
            <a:endParaRPr lang="en-US" kern="0" dirty="0">
              <a:solidFill>
                <a:srgbClr val="002060"/>
              </a:solidFill>
            </a:endParaRPr>
          </a:p>
        </p:txBody>
      </p:sp>
      <p:sp>
        <p:nvSpPr>
          <p:cNvPr id="4" name="Rectangle 3"/>
          <p:cNvSpPr/>
          <p:nvPr/>
        </p:nvSpPr>
        <p:spPr>
          <a:xfrm>
            <a:off x="863105" y="5930803"/>
            <a:ext cx="7392390" cy="646331"/>
          </a:xfrm>
          <a:prstGeom prst="rect">
            <a:avLst/>
          </a:prstGeom>
          <a:solidFill>
            <a:srgbClr val="000046"/>
          </a:solidFill>
        </p:spPr>
        <p:txBody>
          <a:bodyPr wrap="square">
            <a:spAutoFit/>
          </a:bodyPr>
          <a:lstStyle/>
          <a:p>
            <a:pPr marL="285750" indent="-285750">
              <a:buFont typeface="Wingdings" panose="05000000000000000000" pitchFamily="2" charset="2"/>
              <a:buChar char="§"/>
              <a:defRPr/>
            </a:pPr>
            <a:r>
              <a:rPr lang="en-US" kern="0" dirty="0">
                <a:solidFill>
                  <a:schemeClr val="bg1"/>
                </a:solidFill>
              </a:rPr>
              <a:t>Higher opportunity results in a smaller zone and increases flow point</a:t>
            </a:r>
          </a:p>
          <a:p>
            <a:pPr marL="285750" indent="-285750">
              <a:buFont typeface="Wingdings" panose="05000000000000000000" pitchFamily="2" charset="2"/>
              <a:buChar char="§"/>
              <a:defRPr/>
            </a:pPr>
            <a:r>
              <a:rPr lang="en-US" kern="0" dirty="0">
                <a:solidFill>
                  <a:schemeClr val="bg1"/>
                </a:solidFill>
              </a:rPr>
              <a:t>Lower opportunity results in a larger zone and decreases flow point</a:t>
            </a:r>
          </a:p>
        </p:txBody>
      </p:sp>
      <p:sp>
        <p:nvSpPr>
          <p:cNvPr id="7" name="Rectangle 6"/>
          <p:cNvSpPr/>
          <p:nvPr/>
        </p:nvSpPr>
        <p:spPr>
          <a:xfrm>
            <a:off x="558800" y="5518498"/>
            <a:ext cx="7766298" cy="307777"/>
          </a:xfrm>
          <a:prstGeom prst="rect">
            <a:avLst/>
          </a:prstGeom>
        </p:spPr>
        <p:txBody>
          <a:bodyPr wrap="square">
            <a:spAutoFit/>
          </a:bodyPr>
          <a:lstStyle/>
          <a:p>
            <a:r>
              <a:rPr lang="en-US" sz="1400" b="1" kern="0" dirty="0" smtClean="0">
                <a:solidFill>
                  <a:srgbClr val="002060"/>
                </a:solidFill>
                <a:cs typeface="Times New Roman" pitchFamily="18" charset="0"/>
              </a:rPr>
              <a:t>NOTE: Must </a:t>
            </a:r>
            <a:r>
              <a:rPr lang="en-US" sz="1400" b="1" kern="0" dirty="0">
                <a:solidFill>
                  <a:srgbClr val="002060"/>
                </a:solidFill>
                <a:cs typeface="Times New Roman" pitchFamily="18" charset="0"/>
              </a:rPr>
              <a:t>be at least 3 years TIG at time of </a:t>
            </a:r>
            <a:r>
              <a:rPr lang="en-US" sz="1400" b="1" kern="0" dirty="0" smtClean="0">
                <a:solidFill>
                  <a:srgbClr val="002060"/>
                </a:solidFill>
                <a:cs typeface="Times New Roman" pitchFamily="18" charset="0"/>
              </a:rPr>
              <a:t>board convening </a:t>
            </a:r>
            <a:endParaRPr lang="en-US" sz="1400" dirty="0"/>
          </a:p>
        </p:txBody>
      </p:sp>
    </p:spTree>
    <p:extLst>
      <p:ext uri="{BB962C8B-B14F-4D97-AF65-F5344CB8AC3E}">
        <p14:creationId xmlns:p14="http://schemas.microsoft.com/office/powerpoint/2010/main" val="3337280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23" name="TextBox 6"/>
          <p:cNvSpPr txBox="1">
            <a:spLocks noChangeArrowheads="1"/>
          </p:cNvSpPr>
          <p:nvPr/>
        </p:nvSpPr>
        <p:spPr bwMode="auto">
          <a:xfrm>
            <a:off x="2781300" y="1267494"/>
            <a:ext cx="3581400" cy="369887"/>
          </a:xfrm>
          <a:prstGeom prst="rect">
            <a:avLst/>
          </a:prstGeom>
          <a:solidFill>
            <a:srgbClr val="002060"/>
          </a:solidFill>
          <a:ln w="9525">
            <a:noFill/>
            <a:miter lim="800000"/>
            <a:headEnd/>
            <a:tailEnd/>
          </a:ln>
        </p:spPr>
        <p:txBody>
          <a:bodyPr>
            <a:spAutoFit/>
          </a:bodyPr>
          <a:lstStyle/>
          <a:p>
            <a:pPr algn="ctr"/>
            <a:r>
              <a:rPr lang="en-US" b="1" dirty="0">
                <a:solidFill>
                  <a:schemeClr val="bg1"/>
                </a:solidFill>
              </a:rPr>
              <a:t>Reserve Component</a:t>
            </a:r>
          </a:p>
        </p:txBody>
      </p:sp>
      <p:sp>
        <p:nvSpPr>
          <p:cNvPr id="8" name="Rectangle 3"/>
          <p:cNvSpPr txBox="1">
            <a:spLocks noChangeArrowheads="1"/>
          </p:cNvSpPr>
          <p:nvPr/>
        </p:nvSpPr>
        <p:spPr>
          <a:xfrm>
            <a:off x="0" y="6488430"/>
            <a:ext cx="9144000" cy="381000"/>
          </a:xfrm>
          <a:prstGeom prst="rect">
            <a:avLst/>
          </a:prstGeom>
          <a:noFill/>
        </p:spPr>
        <p:txBody>
          <a:bodyPr/>
          <a:lstStyle/>
          <a:p>
            <a:pPr marL="398463" indent="-398463" eaLnBrk="0" hangingPunct="0">
              <a:spcBef>
                <a:spcPct val="20000"/>
              </a:spcBef>
              <a:buSzPct val="60000"/>
              <a:defRPr/>
            </a:pPr>
            <a:r>
              <a:rPr lang="en-US" sz="1600" b="1" kern="0" dirty="0">
                <a:solidFill>
                  <a:srgbClr val="002060"/>
                </a:solidFill>
                <a:latin typeface="+mn-lt"/>
                <a:cs typeface="Times New Roman" pitchFamily="18" charset="0"/>
              </a:rPr>
              <a:t>*Must be at least 3 years TIG at time of board.  Maximum TIG applies to promotion date</a:t>
            </a:r>
            <a:endParaRPr lang="en-US" sz="1600" kern="0" dirty="0">
              <a:solidFill>
                <a:srgbClr val="002060"/>
              </a:solidFill>
              <a:latin typeface="+mn-lt"/>
            </a:endParaRPr>
          </a:p>
        </p:txBody>
      </p:sp>
      <p:sp>
        <p:nvSpPr>
          <p:cNvPr id="6" name="Rectangle 2"/>
          <p:cNvSpPr txBox="1">
            <a:spLocks noChangeArrowheads="1"/>
          </p:cNvSpPr>
          <p:nvPr/>
        </p:nvSpPr>
        <p:spPr bwMode="auto">
          <a:xfrm>
            <a:off x="1300766" y="169302"/>
            <a:ext cx="6780244"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fontScale="45000" lnSpcReduction="20000"/>
          </a:bodyPr>
          <a:lstStyle>
            <a:lvl1pPr algn="ctr" rtl="0" eaLnBrk="0" fontAlgn="base" hangingPunct="0">
              <a:spcBef>
                <a:spcPct val="0"/>
              </a:spcBef>
              <a:spcAft>
                <a:spcPct val="0"/>
              </a:spcAft>
              <a:defRPr sz="3200" b="1">
                <a:solidFill>
                  <a:schemeClr val="accent2"/>
                </a:solidFill>
                <a:latin typeface="+mj-lt"/>
                <a:ea typeface="+mj-ea"/>
                <a:cs typeface="+mj-cs"/>
              </a:defRPr>
            </a:lvl1pPr>
            <a:lvl2pPr algn="ctr" rtl="0" eaLnBrk="0" fontAlgn="base" hangingPunct="0">
              <a:spcBef>
                <a:spcPct val="0"/>
              </a:spcBef>
              <a:spcAft>
                <a:spcPct val="0"/>
              </a:spcAft>
              <a:defRPr sz="3200" b="1">
                <a:solidFill>
                  <a:schemeClr val="accent2"/>
                </a:solidFill>
                <a:latin typeface="Arial" charset="0"/>
                <a:cs typeface="Arial" charset="0"/>
              </a:defRPr>
            </a:lvl2pPr>
            <a:lvl3pPr algn="ctr" rtl="0" eaLnBrk="0" fontAlgn="base" hangingPunct="0">
              <a:spcBef>
                <a:spcPct val="0"/>
              </a:spcBef>
              <a:spcAft>
                <a:spcPct val="0"/>
              </a:spcAft>
              <a:defRPr sz="3200" b="1">
                <a:solidFill>
                  <a:schemeClr val="accent2"/>
                </a:solidFill>
                <a:latin typeface="Arial" charset="0"/>
                <a:cs typeface="Arial" charset="0"/>
              </a:defRPr>
            </a:lvl3pPr>
            <a:lvl4pPr algn="ctr" rtl="0" eaLnBrk="0" fontAlgn="base" hangingPunct="0">
              <a:spcBef>
                <a:spcPct val="0"/>
              </a:spcBef>
              <a:spcAft>
                <a:spcPct val="0"/>
              </a:spcAft>
              <a:defRPr sz="3200" b="1">
                <a:solidFill>
                  <a:schemeClr val="accent2"/>
                </a:solidFill>
                <a:latin typeface="Arial" charset="0"/>
                <a:cs typeface="Arial" charset="0"/>
              </a:defRPr>
            </a:lvl4pPr>
            <a:lvl5pPr algn="ctr" rtl="0" eaLnBrk="0" fontAlgn="base" hangingPunct="0">
              <a:spcBef>
                <a:spcPct val="0"/>
              </a:spcBef>
              <a:spcAft>
                <a:spcPct val="0"/>
              </a:spcAft>
              <a:defRPr sz="3200" b="1">
                <a:solidFill>
                  <a:schemeClr val="accent2"/>
                </a:solidFill>
                <a:latin typeface="Arial" charset="0"/>
                <a:cs typeface="Arial" charset="0"/>
              </a:defRPr>
            </a:lvl5pPr>
            <a:lvl6pPr marL="457200" algn="ctr" rtl="0" fontAlgn="base">
              <a:spcBef>
                <a:spcPct val="0"/>
              </a:spcBef>
              <a:spcAft>
                <a:spcPct val="0"/>
              </a:spcAft>
              <a:defRPr sz="3200" b="1">
                <a:solidFill>
                  <a:schemeClr val="accent2"/>
                </a:solidFill>
                <a:latin typeface="Arial" charset="0"/>
                <a:cs typeface="Arial" charset="0"/>
              </a:defRPr>
            </a:lvl6pPr>
            <a:lvl7pPr marL="914400" algn="ctr" rtl="0" fontAlgn="base">
              <a:spcBef>
                <a:spcPct val="0"/>
              </a:spcBef>
              <a:spcAft>
                <a:spcPct val="0"/>
              </a:spcAft>
              <a:defRPr sz="3200" b="1">
                <a:solidFill>
                  <a:schemeClr val="accent2"/>
                </a:solidFill>
                <a:latin typeface="Arial" charset="0"/>
                <a:cs typeface="Arial" charset="0"/>
              </a:defRPr>
            </a:lvl7pPr>
            <a:lvl8pPr marL="1371600" algn="ctr" rtl="0" fontAlgn="base">
              <a:spcBef>
                <a:spcPct val="0"/>
              </a:spcBef>
              <a:spcAft>
                <a:spcPct val="0"/>
              </a:spcAft>
              <a:defRPr sz="3200" b="1">
                <a:solidFill>
                  <a:schemeClr val="accent2"/>
                </a:solidFill>
                <a:latin typeface="Arial" charset="0"/>
                <a:cs typeface="Arial" charset="0"/>
              </a:defRPr>
            </a:lvl8pPr>
            <a:lvl9pPr marL="1828800" algn="ctr" rtl="0" fontAlgn="base">
              <a:spcBef>
                <a:spcPct val="0"/>
              </a:spcBef>
              <a:spcAft>
                <a:spcPct val="0"/>
              </a:spcAft>
              <a:defRPr sz="3200" b="1">
                <a:solidFill>
                  <a:schemeClr val="accent2"/>
                </a:solidFill>
                <a:latin typeface="Arial" charset="0"/>
                <a:cs typeface="Arial" charset="0"/>
              </a:defRPr>
            </a:lvl9pPr>
          </a:lstStyle>
          <a:p>
            <a:pPr eaLnBrk="1" hangingPunct="1"/>
            <a:r>
              <a:rPr lang="en-US" sz="7100" kern="0" dirty="0">
                <a:solidFill>
                  <a:srgbClr val="002060"/>
                </a:solidFill>
              </a:rPr>
              <a:t>Promotion Planning Fundamentals</a:t>
            </a:r>
            <a:r>
              <a:rPr lang="en-US" kern="0" dirty="0">
                <a:solidFill>
                  <a:srgbClr val="002060"/>
                </a:solidFill>
              </a:rPr>
              <a:t/>
            </a:r>
            <a:br>
              <a:rPr lang="en-US" kern="0" dirty="0">
                <a:solidFill>
                  <a:srgbClr val="002060"/>
                </a:solidFill>
              </a:rPr>
            </a:br>
            <a:endParaRPr lang="en-US" kern="0" dirty="0">
              <a:solidFill>
                <a:srgbClr val="002060"/>
              </a:solidFill>
            </a:endParaRPr>
          </a:p>
        </p:txBody>
      </p:sp>
      <p:pic>
        <p:nvPicPr>
          <p:cNvPr id="3" name="Picture 2"/>
          <p:cNvPicPr>
            <a:picLocks noChangeAspect="1"/>
          </p:cNvPicPr>
          <p:nvPr/>
        </p:nvPicPr>
        <p:blipFill>
          <a:blip r:embed="rId3"/>
          <a:stretch>
            <a:fillRect/>
          </a:stretch>
        </p:blipFill>
        <p:spPr>
          <a:xfrm>
            <a:off x="334918" y="1668773"/>
            <a:ext cx="8711939" cy="4865030"/>
          </a:xfrm>
          <a:prstGeom prst="rect">
            <a:avLst/>
          </a:prstGeom>
        </p:spPr>
      </p:pic>
    </p:spTree>
    <p:extLst>
      <p:ext uri="{BB962C8B-B14F-4D97-AF65-F5344CB8AC3E}">
        <p14:creationId xmlns:p14="http://schemas.microsoft.com/office/powerpoint/2010/main" val="487198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5638800" y="6019800"/>
            <a:ext cx="219075" cy="314325"/>
          </a:xfrm>
          <a:prstGeom prst="rect">
            <a:avLst/>
          </a:prstGeom>
          <a:noFill/>
          <a:ln w="12700">
            <a:noFill/>
            <a:miter lim="800000"/>
            <a:headEnd type="none" w="sm" len="sm"/>
            <a:tailEnd type="none" w="med" len="lg"/>
          </a:ln>
        </p:spPr>
        <p:txBody>
          <a:bodyPr wrap="none" lIns="85341" tIns="42670" rIns="85341" bIns="42670">
            <a:spAutoFit/>
          </a:bodyPr>
          <a:lstStyle/>
          <a:p>
            <a:pPr marL="0" marR="0" lvl="0" indent="0" algn="ctr" defTabSz="854075" rtl="0" eaLnBrk="1" fontAlgn="base" latinLnBrk="0" hangingPunct="1">
              <a:lnSpc>
                <a:spcPct val="100000"/>
              </a:lnSpc>
              <a:spcBef>
                <a:spcPct val="0"/>
              </a:spcBef>
              <a:spcAft>
                <a:spcPct val="0"/>
              </a:spcAft>
              <a:buClrTx/>
              <a:buSzTx/>
              <a:buFontTx/>
              <a:buNone/>
              <a:tabLst/>
              <a:defRPr/>
            </a:pPr>
            <a:r>
              <a:rPr kumimoji="0" lang="en-US" sz="1500" b="0" i="0" u="none" strike="noStrike" kern="1200" cap="none" spc="0" normalizeH="0" baseline="0" noProof="0">
                <a:ln>
                  <a:noFill/>
                </a:ln>
                <a:solidFill>
                  <a:srgbClr val="000000"/>
                </a:solidFill>
                <a:effectLst/>
                <a:uLnTx/>
                <a:uFillTx/>
                <a:latin typeface="Arial" pitchFamily="34" charset="0"/>
                <a:ea typeface="+mn-ea"/>
                <a:cs typeface="Arial" pitchFamily="34" charset="0"/>
              </a:rPr>
              <a:t> </a:t>
            </a:r>
            <a:endParaRPr kumimoji="0" lang="en-US" sz="1500" b="0" i="0" u="sng"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
        <p:nvSpPr>
          <p:cNvPr id="21507" name="Rectangle 3"/>
          <p:cNvSpPr>
            <a:spLocks noGrp="1" noChangeArrowheads="1"/>
          </p:cNvSpPr>
          <p:nvPr>
            <p:ph type="title"/>
          </p:nvPr>
        </p:nvSpPr>
        <p:spPr>
          <a:xfrm>
            <a:off x="688975" y="87391"/>
            <a:ext cx="7766050" cy="1143000"/>
          </a:xfrm>
        </p:spPr>
        <p:txBody>
          <a:bodyPr/>
          <a:lstStyle/>
          <a:p>
            <a:r>
              <a:rPr lang="en-US" dirty="0">
                <a:solidFill>
                  <a:srgbClr val="002060"/>
                </a:solidFill>
              </a:rPr>
              <a:t>Below Zone (BZ) Selections</a:t>
            </a:r>
          </a:p>
        </p:txBody>
      </p:sp>
      <p:graphicFrame>
        <p:nvGraphicFramePr>
          <p:cNvPr id="6" name="Group 4"/>
          <p:cNvGraphicFramePr>
            <a:graphicFrameLocks noGrp="1"/>
          </p:cNvGraphicFramePr>
          <p:nvPr>
            <p:extLst/>
          </p:nvPr>
        </p:nvGraphicFramePr>
        <p:xfrm>
          <a:off x="274320" y="1230393"/>
          <a:ext cx="8610600" cy="5236112"/>
        </p:xfrm>
        <a:graphic>
          <a:graphicData uri="http://schemas.openxmlformats.org/drawingml/2006/table">
            <a:tbl>
              <a:tblPr/>
              <a:tblGrid>
                <a:gridCol w="1469136">
                  <a:extLst>
                    <a:ext uri="{9D8B030D-6E8A-4147-A177-3AD203B41FA5}">
                      <a16:colId xmlns:a16="http://schemas.microsoft.com/office/drawing/2014/main" val="20000"/>
                    </a:ext>
                  </a:extLst>
                </a:gridCol>
                <a:gridCol w="2531364">
                  <a:extLst>
                    <a:ext uri="{9D8B030D-6E8A-4147-A177-3AD203B41FA5}">
                      <a16:colId xmlns:a16="http://schemas.microsoft.com/office/drawing/2014/main" val="20001"/>
                    </a:ext>
                  </a:extLst>
                </a:gridCol>
                <a:gridCol w="1489788">
                  <a:extLst>
                    <a:ext uri="{9D8B030D-6E8A-4147-A177-3AD203B41FA5}">
                      <a16:colId xmlns:a16="http://schemas.microsoft.com/office/drawing/2014/main" val="20002"/>
                    </a:ext>
                  </a:extLst>
                </a:gridCol>
                <a:gridCol w="3120312">
                  <a:extLst>
                    <a:ext uri="{9D8B030D-6E8A-4147-A177-3AD203B41FA5}">
                      <a16:colId xmlns:a16="http://schemas.microsoft.com/office/drawing/2014/main" val="20003"/>
                    </a:ext>
                  </a:extLst>
                </a:gridCol>
              </a:tblGrid>
              <a:tr h="1272491">
                <a:tc>
                  <a:txBody>
                    <a:bodyPr/>
                    <a:lstStyle/>
                    <a:p>
                      <a:pPr marL="0" marR="0" lvl="0" indent="0" algn="ctr" defTabSz="914400" rtl="0" eaLnBrk="0" fontAlgn="base" latinLnBrk="0" hangingPunct="0">
                        <a:lnSpc>
                          <a:spcPct val="90000"/>
                        </a:lnSpc>
                        <a:spcBef>
                          <a:spcPct val="30000"/>
                        </a:spcBef>
                        <a:spcAft>
                          <a:spcPct val="0"/>
                        </a:spcAft>
                        <a:buClr>
                          <a:schemeClr val="bg2"/>
                        </a:buClr>
                        <a:buSzPct val="75000"/>
                        <a:buFont typeface="Monotype Sorts" pitchFamily="2" charset="2"/>
                        <a:buNone/>
                        <a:tabLst/>
                      </a:pPr>
                      <a:r>
                        <a:rPr kumimoji="0" lang="en-US" sz="3200" b="1" i="0" u="none" strike="noStrike" cap="none" normalizeH="0" baseline="0" dirty="0" smtClean="0">
                          <a:ln>
                            <a:noFill/>
                          </a:ln>
                          <a:solidFill>
                            <a:schemeClr val="tx1"/>
                          </a:solidFill>
                          <a:effectLst/>
                          <a:latin typeface="Times New Roman" pitchFamily="18" charset="0"/>
                        </a:rPr>
                        <a:t>Grade</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90000"/>
                        </a:lnSpc>
                        <a:spcBef>
                          <a:spcPct val="30000"/>
                        </a:spcBef>
                        <a:spcAft>
                          <a:spcPct val="0"/>
                        </a:spcAft>
                        <a:buClr>
                          <a:srgbClr val="808080"/>
                        </a:buClr>
                        <a:buSzPct val="75000"/>
                        <a:buFont typeface="Monotype Sorts" pitchFamily="2" charset="2"/>
                        <a:buNone/>
                        <a:tabLst/>
                        <a:defRPr/>
                      </a:pPr>
                      <a:r>
                        <a:rPr kumimoji="0" lang="en-US" sz="3200" b="1" i="0" u="none" strike="noStrike" kern="1200" cap="none" spc="0" normalizeH="0" baseline="0" noProof="0" dirty="0" smtClean="0">
                          <a:ln>
                            <a:noFill/>
                          </a:ln>
                          <a:solidFill>
                            <a:srgbClr val="000000"/>
                          </a:solidFill>
                          <a:effectLst/>
                          <a:uLnTx/>
                          <a:uFillTx/>
                          <a:latin typeface="Times New Roman" pitchFamily="18" charset="0"/>
                          <a:ea typeface="+mn-ea"/>
                          <a:cs typeface="+mn-cs"/>
                        </a:rPr>
                        <a:t>Law</a:t>
                      </a:r>
                    </a:p>
                    <a:p>
                      <a:pPr marL="0" marR="0" lvl="0" indent="0" algn="ctr" defTabSz="914400" rtl="0" eaLnBrk="0" fontAlgn="base" latinLnBrk="0" hangingPunct="0">
                        <a:lnSpc>
                          <a:spcPct val="90000"/>
                        </a:lnSpc>
                        <a:spcBef>
                          <a:spcPct val="30000"/>
                        </a:spcBef>
                        <a:spcAft>
                          <a:spcPct val="0"/>
                        </a:spcAft>
                        <a:buClr>
                          <a:srgbClr val="808080"/>
                        </a:buClr>
                        <a:buSzPct val="75000"/>
                        <a:buFont typeface="Monotype Sorts" pitchFamily="2" charset="2"/>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10 USC </a:t>
                      </a: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Times New Roman" pitchFamily="18" charset="0"/>
                        </a:rPr>
                        <a:t>§ 14303, 14307 and 12242</a:t>
                      </a:r>
                      <a:endPar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90000"/>
                        </a:lnSpc>
                        <a:spcBef>
                          <a:spcPct val="30000"/>
                        </a:spcBef>
                        <a:spcAft>
                          <a:spcPct val="0"/>
                        </a:spcAft>
                        <a:buClr>
                          <a:schemeClr val="bg2"/>
                        </a:buClr>
                        <a:buSzPct val="75000"/>
                        <a:buFont typeface="Monotype Sorts" pitchFamily="2" charset="2"/>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
                          <a:schemeClr val="bg2"/>
                        </a:buClr>
                        <a:buSzPct val="75000"/>
                        <a:buFont typeface="Monotype Sorts" pitchFamily="2" charset="2"/>
                        <a:buNone/>
                        <a:tabLst/>
                      </a:pPr>
                      <a:r>
                        <a:rPr kumimoji="0" lang="en-US" sz="3200" b="1" i="0" u="none" strike="noStrike" cap="none" normalizeH="0" baseline="0" dirty="0" smtClean="0">
                          <a:ln>
                            <a:noFill/>
                          </a:ln>
                          <a:solidFill>
                            <a:schemeClr val="tx1"/>
                          </a:solidFill>
                          <a:effectLst/>
                          <a:latin typeface="Times New Roman" pitchFamily="18" charset="0"/>
                        </a:rPr>
                        <a:t>Navy</a:t>
                      </a:r>
                    </a:p>
                    <a:p>
                      <a:pPr marL="0" marR="0" lvl="0" indent="0" algn="ctr" defTabSz="914400" rtl="0" eaLnBrk="0" fontAlgn="base" latinLnBrk="0" hangingPunct="0">
                        <a:lnSpc>
                          <a:spcPct val="50000"/>
                        </a:lnSpc>
                        <a:spcBef>
                          <a:spcPts val="1200"/>
                        </a:spcBef>
                        <a:spcAft>
                          <a:spcPct val="0"/>
                        </a:spcAft>
                        <a:buClr>
                          <a:schemeClr val="bg2"/>
                        </a:buClr>
                        <a:buSzPct val="75000"/>
                        <a:buFont typeface="Monotype Sorts" pitchFamily="2" charset="2"/>
                        <a:buNone/>
                        <a:tabLst/>
                      </a:pPr>
                      <a:r>
                        <a:rPr kumimoji="0" lang="en-US" sz="1400" b="1" i="0" u="none" strike="noStrike" cap="none" normalizeH="0" baseline="0" dirty="0" smtClean="0">
                          <a:ln>
                            <a:noFill/>
                          </a:ln>
                          <a:solidFill>
                            <a:schemeClr val="tx1"/>
                          </a:solidFill>
                          <a:effectLst/>
                          <a:latin typeface="Times New Roman" pitchFamily="18" charset="0"/>
                        </a:rPr>
                        <a:t>SECNAVINST 1420.3</a:t>
                      </a:r>
                    </a:p>
                    <a:p>
                      <a:pPr marL="0" marR="0" lvl="0" indent="0" algn="ctr" defTabSz="914400" rtl="0" eaLnBrk="0" fontAlgn="base" latinLnBrk="0" hangingPunct="0">
                        <a:lnSpc>
                          <a:spcPct val="50000"/>
                        </a:lnSpc>
                        <a:spcBef>
                          <a:spcPts val="1200"/>
                        </a:spcBef>
                        <a:spcAft>
                          <a:spcPct val="0"/>
                        </a:spcAft>
                        <a:buClr>
                          <a:schemeClr val="bg2"/>
                        </a:buClr>
                        <a:buSzPct val="75000"/>
                        <a:buFont typeface="Monotype Sorts" pitchFamily="2" charset="2"/>
                        <a:buNone/>
                        <a:tabLst/>
                      </a:pPr>
                      <a:r>
                        <a:rPr kumimoji="0" lang="en-US" sz="1400" b="1" i="0" u="none" strike="noStrike" cap="none" normalizeH="0" baseline="0" dirty="0" smtClean="0">
                          <a:ln>
                            <a:noFill/>
                          </a:ln>
                          <a:solidFill>
                            <a:schemeClr val="tx1"/>
                          </a:solidFill>
                          <a:effectLst/>
                          <a:latin typeface="Times New Roman" pitchFamily="18" charset="0"/>
                        </a:rPr>
                        <a:t>SECNAVINST 1412.8C (LDO/CWO)</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81457">
                <a:tc>
                  <a:txBody>
                    <a:bodyPr/>
                    <a:lstStyle/>
                    <a:p>
                      <a:pPr marL="0" marR="0" lvl="0" indent="0" algn="l" defTabSz="914400" rtl="0" eaLnBrk="0" fontAlgn="base" latinLnBrk="0" hangingPunct="0">
                        <a:lnSpc>
                          <a:spcPct val="90000"/>
                        </a:lnSpc>
                        <a:spcBef>
                          <a:spcPct val="30000"/>
                        </a:spcBef>
                        <a:spcAft>
                          <a:spcPct val="0"/>
                        </a:spcAft>
                        <a:buClr>
                          <a:schemeClr val="bg2"/>
                        </a:buClr>
                        <a:buSzPct val="75000"/>
                        <a:buFont typeface="Monotype Sorts" pitchFamily="2" charset="2"/>
                        <a:buNone/>
                        <a:tabLst/>
                      </a:pPr>
                      <a:r>
                        <a:rPr kumimoji="0" lang="en-US" sz="1600" b="1" i="0" u="none" strike="noStrike" cap="none" normalizeH="0" baseline="0" dirty="0" smtClean="0">
                          <a:ln>
                            <a:noFill/>
                          </a:ln>
                          <a:solidFill>
                            <a:schemeClr val="tx1"/>
                          </a:solidFill>
                          <a:effectLst/>
                          <a:latin typeface="Times New Roman" pitchFamily="18" charset="0"/>
                        </a:rPr>
                        <a:t>CAPT</a:t>
                      </a:r>
                    </a:p>
                    <a:p>
                      <a:pPr marL="0" marR="0" lvl="0" indent="0" algn="l" defTabSz="914400" rtl="0" eaLnBrk="0" fontAlgn="base" latinLnBrk="0" hangingPunct="0">
                        <a:lnSpc>
                          <a:spcPct val="90000"/>
                        </a:lnSpc>
                        <a:spcBef>
                          <a:spcPct val="30000"/>
                        </a:spcBef>
                        <a:spcAft>
                          <a:spcPct val="0"/>
                        </a:spcAft>
                        <a:buClr>
                          <a:schemeClr val="bg2"/>
                        </a:buClr>
                        <a:buSzPct val="75000"/>
                        <a:buFont typeface="Monotype Sorts" pitchFamily="2" charset="2"/>
                        <a:buNone/>
                        <a:tabLst/>
                      </a:pPr>
                      <a:r>
                        <a:rPr kumimoji="0" lang="en-US" sz="1600" b="1" i="0" u="none" strike="noStrike" cap="none" normalizeH="0" baseline="0" dirty="0" smtClean="0">
                          <a:ln>
                            <a:noFill/>
                          </a:ln>
                          <a:solidFill>
                            <a:schemeClr val="tx1"/>
                          </a:solidFill>
                          <a:effectLst/>
                          <a:latin typeface="Times New Roman" pitchFamily="18" charset="0"/>
                        </a:rPr>
                        <a:t>CDR</a:t>
                      </a:r>
                    </a:p>
                    <a:p>
                      <a:pPr marL="0" marR="0" lvl="0" indent="0" algn="l" defTabSz="914400" rtl="0" eaLnBrk="0" fontAlgn="base" latinLnBrk="0" hangingPunct="0">
                        <a:lnSpc>
                          <a:spcPct val="90000"/>
                        </a:lnSpc>
                        <a:spcBef>
                          <a:spcPct val="30000"/>
                        </a:spcBef>
                        <a:spcAft>
                          <a:spcPct val="0"/>
                        </a:spcAft>
                        <a:buClr>
                          <a:schemeClr val="bg2"/>
                        </a:buClr>
                        <a:buSzPct val="75000"/>
                        <a:buFont typeface="Monotype Sorts" pitchFamily="2" charset="2"/>
                        <a:buNone/>
                        <a:tabLst/>
                      </a:pPr>
                      <a:r>
                        <a:rPr kumimoji="0" lang="en-US" sz="1600" b="1" i="0" u="none" strike="noStrike" cap="none" normalizeH="0" baseline="0" dirty="0" smtClean="0">
                          <a:ln>
                            <a:noFill/>
                          </a:ln>
                          <a:solidFill>
                            <a:schemeClr val="tx1"/>
                          </a:solidFill>
                          <a:effectLst/>
                          <a:latin typeface="Times New Roman" pitchFamily="18" charset="0"/>
                        </a:rPr>
                        <a:t>LCDR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30000"/>
                        </a:spcBef>
                        <a:spcAft>
                          <a:spcPct val="0"/>
                        </a:spcAft>
                        <a:buClr>
                          <a:schemeClr val="bg2"/>
                        </a:buClr>
                        <a:buSzPct val="75000"/>
                        <a:buFont typeface="Arial" panose="020B0604020202020204" pitchFamily="34" charset="0"/>
                        <a:buChar char="•"/>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BZ selections cannot exceed 10% of the total number of authorized selections; 15% with SECDEF approval</a:t>
                      </a:r>
                    </a:p>
                    <a:p>
                      <a:pPr marL="285750" marR="0" lvl="0" indent="-285750" algn="l" defTabSz="914400" rtl="0" eaLnBrk="0" fontAlgn="base" latinLnBrk="0" hangingPunct="0">
                        <a:lnSpc>
                          <a:spcPct val="90000"/>
                        </a:lnSpc>
                        <a:spcBef>
                          <a:spcPct val="30000"/>
                        </a:spcBef>
                        <a:spcAft>
                          <a:spcPct val="0"/>
                        </a:spcAft>
                        <a:buClr>
                          <a:schemeClr val="bg2"/>
                        </a:buClr>
                        <a:buSzPct val="75000"/>
                        <a:buFont typeface="Arial" panose="020B0604020202020204" pitchFamily="34" charset="0"/>
                        <a:buChar char="•"/>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One BZ selection is authorized when 10% of the in-zone-eligible officers is less than one</a:t>
                      </a:r>
                    </a:p>
                    <a:p>
                      <a:pPr marL="285750" marR="0" lvl="0" indent="-285750" algn="l" defTabSz="914400" rtl="0" eaLnBrk="0" fontAlgn="base" latinLnBrk="0" hangingPunct="0">
                        <a:lnSpc>
                          <a:spcPct val="90000"/>
                        </a:lnSpc>
                        <a:spcBef>
                          <a:spcPct val="30000"/>
                        </a:spcBef>
                        <a:spcAft>
                          <a:spcPct val="0"/>
                        </a:spcAft>
                        <a:buClr>
                          <a:schemeClr val="bg2"/>
                        </a:buClr>
                        <a:buSzPct val="75000"/>
                        <a:buFont typeface="Arial" panose="020B0604020202020204" pitchFamily="34" charset="0"/>
                        <a:buChar char="•"/>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BZ selections may not increase the total number of authorized selections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
                          <a:schemeClr val="bg2"/>
                        </a:buClr>
                        <a:buSzPct val="75000"/>
                        <a:buFont typeface="Monotype Sorts" pitchFamily="2" charset="2"/>
                        <a:buNone/>
                        <a:tabLst/>
                      </a:pPr>
                      <a:r>
                        <a:rPr kumimoji="0" lang="en-US" sz="1600" b="1" i="0" u="sng" strike="noStrike" cap="none" normalizeH="0" baseline="0" dirty="0" smtClean="0">
                          <a:ln>
                            <a:noFill/>
                          </a:ln>
                          <a:solidFill>
                            <a:schemeClr val="tx1"/>
                          </a:solidFill>
                          <a:effectLst/>
                          <a:latin typeface="Times New Roman" pitchFamily="18" charset="0"/>
                        </a:rPr>
                        <a:t>TIG</a:t>
                      </a:r>
                    </a:p>
                    <a:p>
                      <a:pPr marL="0" marR="0" lvl="0" indent="0" algn="ctr" defTabSz="914400" rtl="0" eaLnBrk="0" fontAlgn="base" latinLnBrk="0" hangingPunct="0">
                        <a:lnSpc>
                          <a:spcPct val="90000"/>
                        </a:lnSpc>
                        <a:spcBef>
                          <a:spcPct val="30000"/>
                        </a:spcBef>
                        <a:spcAft>
                          <a:spcPct val="0"/>
                        </a:spcAft>
                        <a:buClr>
                          <a:schemeClr val="bg2"/>
                        </a:buClr>
                        <a:buSzPct val="75000"/>
                        <a:buFont typeface="Arial" panose="020B0604020202020204" pitchFamily="34" charset="0"/>
                        <a:buNone/>
                        <a:tabLst/>
                        <a:defRPr/>
                      </a:pPr>
                      <a:r>
                        <a:rPr kumimoji="0" lang="en-US" sz="1600" b="1" i="0" u="none" strike="noStrike" cap="none" normalizeH="0" baseline="0" dirty="0" smtClean="0">
                          <a:ln>
                            <a:noFill/>
                          </a:ln>
                          <a:solidFill>
                            <a:schemeClr val="tx1"/>
                          </a:solidFill>
                          <a:effectLst/>
                          <a:latin typeface="Times New Roman" pitchFamily="18" charset="0"/>
                        </a:rPr>
                        <a:t>&gt; 3 years *</a:t>
                      </a:r>
                    </a:p>
                    <a:p>
                      <a:pPr marL="285750" marR="0" lvl="0" indent="-285750" algn="l" defTabSz="914400" rtl="0" eaLnBrk="0" fontAlgn="base" latinLnBrk="0" hangingPunct="0">
                        <a:lnSpc>
                          <a:spcPct val="90000"/>
                        </a:lnSpc>
                        <a:spcBef>
                          <a:spcPct val="30000"/>
                        </a:spcBef>
                        <a:spcAft>
                          <a:spcPct val="0"/>
                        </a:spcAft>
                        <a:buClr>
                          <a:schemeClr val="bg2"/>
                        </a:buClr>
                        <a:buSzPct val="75000"/>
                        <a:buFont typeface="Arial" panose="020B0604020202020204" pitchFamily="34" charset="0"/>
                        <a:buChar char="•"/>
                        <a:tabLst/>
                        <a:defRPr/>
                      </a:pPr>
                      <a:endParaRPr kumimoji="0" lang="en-US" sz="16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90000"/>
                        </a:lnSpc>
                        <a:spcBef>
                          <a:spcPct val="30000"/>
                        </a:spcBef>
                        <a:spcAft>
                          <a:spcPct val="0"/>
                        </a:spcAft>
                        <a:buClr>
                          <a:schemeClr val="bg2"/>
                        </a:buClr>
                        <a:buSzPct val="75000"/>
                        <a:buFont typeface="Arial" panose="020B0604020202020204" pitchFamily="34" charset="0"/>
                        <a:buNone/>
                        <a:tabLst/>
                        <a:defRPr/>
                      </a:pPr>
                      <a:r>
                        <a:rPr kumimoji="0" lang="en-US" sz="1600" b="1" i="0" u="none" strike="noStrike" cap="none" normalizeH="0" baseline="0" dirty="0" smtClean="0">
                          <a:ln>
                            <a:noFill/>
                          </a:ln>
                          <a:solidFill>
                            <a:schemeClr val="tx1"/>
                          </a:solidFill>
                          <a:effectLst/>
                          <a:latin typeface="Times New Roman" pitchFamily="18" charset="0"/>
                        </a:rPr>
                        <a:t>* Secretary may waive to ensure two below zone looks</a:t>
                      </a:r>
                    </a:p>
                    <a:p>
                      <a:pPr marL="285750" marR="0" lvl="0" indent="-285750" algn="l" defTabSz="914400" rtl="0" eaLnBrk="0" fontAlgn="base" latinLnBrk="0" hangingPunct="0">
                        <a:lnSpc>
                          <a:spcPct val="90000"/>
                        </a:lnSpc>
                        <a:spcBef>
                          <a:spcPct val="30000"/>
                        </a:spcBef>
                        <a:spcAft>
                          <a:spcPct val="0"/>
                        </a:spcAft>
                        <a:buClr>
                          <a:schemeClr val="bg2"/>
                        </a:buClr>
                        <a:buSzPct val="75000"/>
                        <a:buFont typeface="Arial" panose="020B0604020202020204" pitchFamily="34" charset="0"/>
                        <a:buChar char="•"/>
                        <a:tabLst/>
                      </a:pPr>
                      <a:endParaRPr kumimoji="0" lang="en-US" sz="1600" b="1"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indent="0">
                        <a:buFont typeface="Arial" panose="020B0604020202020204" pitchFamily="34" charset="0"/>
                        <a:buNone/>
                      </a:pPr>
                      <a:r>
                        <a:rPr kumimoji="0" lang="en-US" sz="1600" b="1" i="0" u="none" strike="noStrike" cap="none" normalizeH="0" baseline="0" dirty="0" smtClean="0">
                          <a:ln>
                            <a:noFill/>
                          </a:ln>
                          <a:solidFill>
                            <a:schemeClr val="tx1"/>
                          </a:solidFill>
                          <a:effectLst/>
                          <a:latin typeface="Times New Roman" pitchFamily="18" charset="0"/>
                        </a:rPr>
                        <a:t>“Below-zone eligibility, if prescribed, will be indicated by the name, precedence number, and date of rank of the designated junior officer eligible…”</a:t>
                      </a:r>
                    </a:p>
                    <a:p>
                      <a:pPr marL="285750" indent="-285750">
                        <a:buFont typeface="Arial" panose="020B0604020202020204" pitchFamily="34" charset="0"/>
                        <a:buChar char="•"/>
                      </a:pPr>
                      <a:endParaRPr kumimoji="0" lang="en-US" sz="1600" b="1" i="0" u="none" strike="noStrike" cap="none" normalizeH="0" baseline="0" dirty="0" smtClean="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82164">
                <a:tc>
                  <a:txBody>
                    <a:bodyPr/>
                    <a:lstStyle/>
                    <a:p>
                      <a:pPr marL="0" marR="0" lvl="0" indent="0" algn="l" defTabSz="914400" rtl="0" eaLnBrk="0" fontAlgn="base" latinLnBrk="0" hangingPunct="0">
                        <a:lnSpc>
                          <a:spcPct val="90000"/>
                        </a:lnSpc>
                        <a:spcBef>
                          <a:spcPct val="30000"/>
                        </a:spcBef>
                        <a:spcAft>
                          <a:spcPct val="0"/>
                        </a:spcAft>
                        <a:buClr>
                          <a:schemeClr val="bg2"/>
                        </a:buClr>
                        <a:buSzPct val="75000"/>
                        <a:buFont typeface="Monotype Sorts" pitchFamily="2" charset="2"/>
                        <a:buNone/>
                        <a:tabLst/>
                      </a:pPr>
                      <a:r>
                        <a:rPr kumimoji="0" lang="en-US" sz="1600" b="1" i="0" u="none" strike="noStrike" cap="none" normalizeH="0" baseline="0" dirty="0" smtClean="0">
                          <a:ln>
                            <a:noFill/>
                          </a:ln>
                          <a:solidFill>
                            <a:schemeClr val="tx1"/>
                          </a:solidFill>
                          <a:effectLst/>
                          <a:latin typeface="Times New Roman" pitchFamily="18" charset="0"/>
                        </a:rPr>
                        <a:t>CWO5</a:t>
                      </a:r>
                    </a:p>
                    <a:p>
                      <a:pPr marL="0" marR="0" lvl="0" indent="0" algn="l" defTabSz="914400" rtl="0" eaLnBrk="0" fontAlgn="base" latinLnBrk="0" hangingPunct="0">
                        <a:lnSpc>
                          <a:spcPct val="90000"/>
                        </a:lnSpc>
                        <a:spcBef>
                          <a:spcPct val="30000"/>
                        </a:spcBef>
                        <a:spcAft>
                          <a:spcPct val="0"/>
                        </a:spcAft>
                        <a:buClr>
                          <a:schemeClr val="bg2"/>
                        </a:buClr>
                        <a:buSzPct val="75000"/>
                        <a:buFont typeface="Monotype Sorts" pitchFamily="2" charset="2"/>
                        <a:buNone/>
                        <a:tabLst/>
                      </a:pPr>
                      <a:r>
                        <a:rPr kumimoji="0" lang="en-US" sz="1600" b="1" i="0" u="none" strike="noStrike" cap="none" normalizeH="0" baseline="0" dirty="0" smtClean="0">
                          <a:ln>
                            <a:noFill/>
                          </a:ln>
                          <a:solidFill>
                            <a:schemeClr val="tx1"/>
                          </a:solidFill>
                          <a:effectLst/>
                          <a:latin typeface="Times New Roman" pitchFamily="18" charset="0"/>
                        </a:rPr>
                        <a:t>CWO4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90000"/>
                        </a:lnSpc>
                        <a:spcBef>
                          <a:spcPct val="30000"/>
                        </a:spcBef>
                        <a:spcAft>
                          <a:spcPct val="0"/>
                        </a:spcAft>
                        <a:buClr>
                          <a:schemeClr val="bg2"/>
                        </a:buClr>
                        <a:buSzPct val="75000"/>
                        <a:buFont typeface="Monotype Sorts" pitchFamily="2" charset="2"/>
                        <a:buNone/>
                        <a:tabLst/>
                      </a:pP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 shall be governed by such regulations as the Secretary concerned may prescribe.”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90000"/>
                        </a:lnSpc>
                        <a:spcBef>
                          <a:spcPct val="30000"/>
                        </a:spcBef>
                        <a:spcAft>
                          <a:spcPct val="0"/>
                        </a:spcAft>
                        <a:buClr>
                          <a:schemeClr val="bg2"/>
                        </a:buClr>
                        <a:buSzPct val="75000"/>
                        <a:buFont typeface="Wingdings" pitchFamily="2" charset="2"/>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
                          <a:schemeClr val="bg2"/>
                        </a:buClr>
                        <a:buSzPct val="75000"/>
                        <a:buFont typeface="Arial" panose="020B0604020202020204" pitchFamily="34" charset="0"/>
                        <a:buNone/>
                        <a:tabLst/>
                      </a:pPr>
                      <a:r>
                        <a:rPr kumimoji="0" lang="en-US" sz="1600" b="1" i="0" u="none" strike="noStrike" cap="none" normalizeH="0" baseline="0" dirty="0" smtClean="0">
                          <a:ln>
                            <a:noFill/>
                          </a:ln>
                          <a:solidFill>
                            <a:schemeClr val="tx1"/>
                          </a:solidFill>
                          <a:effectLst/>
                          <a:latin typeface="Times New Roman" pitchFamily="18" charset="0"/>
                        </a:rPr>
                        <a:t>Guidance disclosed in FY Board Convening order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4730196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i="0" dirty="0" smtClean="0">
                <a:solidFill>
                  <a:srgbClr val="002060"/>
                </a:solidFill>
                <a:effectLst/>
              </a:rPr>
              <a:t>Definitions</a:t>
            </a:r>
            <a:endParaRPr lang="en-US" sz="3200" i="0" dirty="0">
              <a:solidFill>
                <a:srgbClr val="002060"/>
              </a:solidFill>
              <a:effectLst/>
            </a:endParaRPr>
          </a:p>
        </p:txBody>
      </p:sp>
      <p:sp>
        <p:nvSpPr>
          <p:cNvPr id="17411" name="Rectangle 3"/>
          <p:cNvSpPr>
            <a:spLocks noGrp="1" noChangeArrowheads="1"/>
          </p:cNvSpPr>
          <p:nvPr>
            <p:ph idx="1"/>
          </p:nvPr>
        </p:nvSpPr>
        <p:spPr>
          <a:xfrm>
            <a:off x="0" y="1143000"/>
            <a:ext cx="9144000" cy="5638800"/>
          </a:xfrm>
          <a:noFill/>
        </p:spPr>
        <p:txBody>
          <a:bodyPr/>
          <a:lstStyle/>
          <a:p>
            <a:pPr>
              <a:buSzPct val="60000"/>
            </a:pPr>
            <a:r>
              <a:rPr lang="en-US" sz="1600" dirty="0" smtClean="0">
                <a:solidFill>
                  <a:srgbClr val="002060"/>
                </a:solidFill>
              </a:rPr>
              <a:t>Flow point:  Average years of service when a due course officer is promoted to the next grade (calculated based on IZ population)</a:t>
            </a:r>
          </a:p>
          <a:p>
            <a:pPr>
              <a:buSzPct val="60000"/>
            </a:pPr>
            <a:r>
              <a:rPr lang="en-US" sz="1600" b="1" dirty="0" smtClean="0">
                <a:solidFill>
                  <a:srgbClr val="002060"/>
                </a:solidFill>
              </a:rPr>
              <a:t>Opportunity Rate (OR):</a:t>
            </a:r>
            <a:r>
              <a:rPr lang="en-US" sz="1600" dirty="0" smtClean="0">
                <a:solidFill>
                  <a:srgbClr val="002060"/>
                </a:solidFill>
              </a:rPr>
              <a:t>  </a:t>
            </a:r>
            <a:r>
              <a:rPr lang="en-US" sz="1600" b="0" dirty="0" smtClean="0">
                <a:solidFill>
                  <a:srgbClr val="002060"/>
                </a:solidFill>
              </a:rPr>
              <a:t>Planning factor determining the size of the Zone to produce the desired number of selections </a:t>
            </a:r>
            <a:r>
              <a:rPr lang="en-US" sz="1600" dirty="0" smtClean="0">
                <a:solidFill>
                  <a:srgbClr val="002060"/>
                </a:solidFill>
              </a:rPr>
              <a:t>(Publicized in Convening Order)</a:t>
            </a:r>
          </a:p>
          <a:p>
            <a:pPr>
              <a:buSzPct val="60000"/>
            </a:pPr>
            <a:endParaRPr lang="en-US" sz="1600" dirty="0" smtClean="0">
              <a:solidFill>
                <a:srgbClr val="002060"/>
              </a:solidFill>
            </a:endParaRPr>
          </a:p>
          <a:p>
            <a:pPr marL="0" indent="0">
              <a:buSzPct val="60000"/>
              <a:buNone/>
            </a:pPr>
            <a:endParaRPr lang="en-US" sz="1600" dirty="0" smtClean="0">
              <a:solidFill>
                <a:srgbClr val="002060"/>
              </a:solidFill>
            </a:endParaRPr>
          </a:p>
          <a:p>
            <a:pPr>
              <a:buSzPct val="60000"/>
            </a:pPr>
            <a:r>
              <a:rPr lang="en-US" sz="1600" b="1" dirty="0" smtClean="0">
                <a:solidFill>
                  <a:srgbClr val="002060"/>
                </a:solidFill>
              </a:rPr>
              <a:t>Selection Rate:</a:t>
            </a:r>
            <a:r>
              <a:rPr lang="en-US" sz="1600" dirty="0" smtClean="0">
                <a:solidFill>
                  <a:srgbClr val="002060"/>
                </a:solidFill>
              </a:rPr>
              <a:t>  </a:t>
            </a:r>
            <a:r>
              <a:rPr lang="en-US" sz="1600" b="0" dirty="0" smtClean="0">
                <a:solidFill>
                  <a:srgbClr val="002060"/>
                </a:solidFill>
              </a:rPr>
              <a:t>Percentage of all officers selected for promotion </a:t>
            </a:r>
            <a:r>
              <a:rPr lang="en-US" sz="1600" dirty="0" smtClean="0">
                <a:solidFill>
                  <a:srgbClr val="002060"/>
                </a:solidFill>
              </a:rPr>
              <a:t>(Publicized post-board for AZ, IZ, BZ, and Overall). </a:t>
            </a:r>
            <a:r>
              <a:rPr lang="en-US" sz="1600" b="0" dirty="0" smtClean="0">
                <a:solidFill>
                  <a:srgbClr val="002060"/>
                </a:solidFill>
              </a:rPr>
              <a:t>Overall Selection Rate = Opportunity Rate if there are not any Above Zone Not Previously Considered officers</a:t>
            </a:r>
          </a:p>
          <a:p>
            <a:pPr marL="0" indent="0">
              <a:buSzPct val="60000"/>
              <a:buNone/>
            </a:pPr>
            <a:endParaRPr lang="en-US" sz="1600" dirty="0" smtClean="0">
              <a:solidFill>
                <a:srgbClr val="002060"/>
              </a:solidFill>
            </a:endParaRPr>
          </a:p>
          <a:p>
            <a:pPr marL="0" indent="0">
              <a:buSzPct val="60000"/>
              <a:buNone/>
            </a:pPr>
            <a:endParaRPr lang="en-US" sz="1600" dirty="0" smtClean="0">
              <a:solidFill>
                <a:srgbClr val="002060"/>
              </a:solidFill>
            </a:endParaRPr>
          </a:p>
          <a:p>
            <a:pPr>
              <a:buSzPct val="60000"/>
            </a:pPr>
            <a:r>
              <a:rPr lang="en-US" sz="1600" dirty="0" smtClean="0">
                <a:solidFill>
                  <a:srgbClr val="002060"/>
                </a:solidFill>
              </a:rPr>
              <a:t>Effective Selection Rate (ESR): </a:t>
            </a:r>
            <a:r>
              <a:rPr lang="en-US" sz="1600" b="0" dirty="0" smtClean="0">
                <a:solidFill>
                  <a:srgbClr val="002060"/>
                </a:solidFill>
              </a:rPr>
              <a:t>Percentage of officers selected relative to all eligible officers </a:t>
            </a:r>
            <a:r>
              <a:rPr lang="en-US" sz="1600" dirty="0" smtClean="0">
                <a:solidFill>
                  <a:srgbClr val="002060"/>
                </a:solidFill>
              </a:rPr>
              <a:t>(Not publicized - </a:t>
            </a:r>
            <a:r>
              <a:rPr lang="en-US" sz="1600" u="sng" dirty="0" smtClean="0">
                <a:solidFill>
                  <a:srgbClr val="002060"/>
                </a:solidFill>
              </a:rPr>
              <a:t>Actual quality cut percentage for all officers considered</a:t>
            </a:r>
            <a:r>
              <a:rPr lang="en-US" sz="1600" dirty="0" smtClean="0">
                <a:solidFill>
                  <a:srgbClr val="002060"/>
                </a:solidFill>
              </a:rPr>
              <a:t>)</a:t>
            </a:r>
          </a:p>
          <a:p>
            <a:pPr>
              <a:buSzPct val="60000"/>
            </a:pPr>
            <a:endParaRPr lang="en-US" sz="1600" dirty="0" smtClean="0">
              <a:solidFill>
                <a:srgbClr val="002060"/>
              </a:solidFill>
            </a:endParaRPr>
          </a:p>
          <a:p>
            <a:pPr marL="741363" lvl="1">
              <a:buNone/>
            </a:pPr>
            <a:r>
              <a:rPr lang="en-US" sz="1600" dirty="0" smtClean="0">
                <a:solidFill>
                  <a:srgbClr val="002060"/>
                </a:solidFill>
              </a:rPr>
              <a:t>		   </a:t>
            </a:r>
          </a:p>
          <a:p>
            <a:pPr marL="741363" lvl="1">
              <a:buNone/>
            </a:pPr>
            <a:r>
              <a:rPr lang="en-US" sz="1600" dirty="0" smtClean="0">
                <a:solidFill>
                  <a:srgbClr val="002060"/>
                </a:solidFill>
              </a:rPr>
              <a:t>	</a:t>
            </a:r>
          </a:p>
          <a:p>
            <a:pPr marL="741363" lvl="1"/>
            <a:r>
              <a:rPr lang="en-US" sz="1600" b="0" dirty="0" smtClean="0">
                <a:solidFill>
                  <a:srgbClr val="002060"/>
                </a:solidFill>
              </a:rPr>
              <a:t>Max below zone - 10% of selections (statutory limit)</a:t>
            </a:r>
          </a:p>
          <a:p>
            <a:pPr marL="741363" lvl="1"/>
            <a:r>
              <a:rPr lang="en-US" sz="1600" b="0" dirty="0" smtClean="0">
                <a:solidFill>
                  <a:srgbClr val="002060"/>
                </a:solidFill>
              </a:rPr>
              <a:t>No above zone limits (by law or policy)</a:t>
            </a:r>
          </a:p>
          <a:p>
            <a:pPr marL="741363" lvl="1"/>
            <a:r>
              <a:rPr lang="en-US" sz="1600" dirty="0" smtClean="0">
                <a:solidFill>
                  <a:srgbClr val="002060"/>
                </a:solidFill>
              </a:rPr>
              <a:t>All officers on the Active Duty List at time of the board are considered	</a:t>
            </a:r>
          </a:p>
        </p:txBody>
      </p:sp>
      <p:sp>
        <p:nvSpPr>
          <p:cNvPr id="5" name="Slide Number Placeholder 4"/>
          <p:cNvSpPr>
            <a:spLocks noGrp="1"/>
          </p:cNvSpPr>
          <p:nvPr>
            <p:ph type="sldNum" sz="quarter" idx="4294967295"/>
          </p:nvPr>
        </p:nvSpPr>
        <p:spPr/>
        <p:txBody>
          <a:bodyPr/>
          <a:lstStyle/>
          <a:p>
            <a:pPr marL="0" marR="0" lvl="0" indent="0" algn="r" defTabSz="889000" rtl="0" eaLnBrk="0" fontAlgn="base" latinLnBrk="0" hangingPunct="0">
              <a:lnSpc>
                <a:spcPct val="100000"/>
              </a:lnSpc>
              <a:spcBef>
                <a:spcPct val="0"/>
              </a:spcBef>
              <a:spcAft>
                <a:spcPct val="0"/>
              </a:spcAft>
              <a:buClrTx/>
              <a:buSzTx/>
              <a:buFontTx/>
              <a:buNone/>
              <a:tabLst/>
              <a:defRPr/>
            </a:pPr>
            <a:fld id="{27114683-539C-4CD5-9A86-05CCFBFCEE71}" type="slidenum">
              <a:rPr kumimoji="0" lang="en-US" sz="13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889000" rtl="0" eaLnBrk="0" fontAlgn="base" latinLnBrk="0" hangingPunct="0">
                <a:lnSpc>
                  <a:spcPct val="100000"/>
                </a:lnSpc>
                <a:spcBef>
                  <a:spcPct val="0"/>
                </a:spcBef>
                <a:spcAft>
                  <a:spcPct val="0"/>
                </a:spcAft>
                <a:buClrTx/>
                <a:buSzTx/>
                <a:buFontTx/>
                <a:buNone/>
                <a:tabLst/>
                <a:defRPr/>
              </a:pPr>
              <a:t>6</a:t>
            </a:fld>
            <a:endParaRPr kumimoji="0" lang="en-US" sz="13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grpSp>
        <p:nvGrpSpPr>
          <p:cNvPr id="15" name="Group 14"/>
          <p:cNvGrpSpPr/>
          <p:nvPr/>
        </p:nvGrpSpPr>
        <p:grpSpPr>
          <a:xfrm>
            <a:off x="914400" y="3657600"/>
            <a:ext cx="6858000" cy="553998"/>
            <a:chOff x="914400" y="2743169"/>
            <a:chExt cx="6858000" cy="829700"/>
          </a:xfrm>
        </p:grpSpPr>
        <p:sp>
          <p:nvSpPr>
            <p:cNvPr id="16" name="Rectangle 15"/>
            <p:cNvSpPr/>
            <p:nvPr/>
          </p:nvSpPr>
          <p:spPr bwMode="auto">
            <a:xfrm>
              <a:off x="914400" y="2743200"/>
              <a:ext cx="6858000" cy="772724"/>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0" fontAlgn="base" latinLnBrk="0" hangingPunct="0">
                <a:lnSpc>
                  <a:spcPct val="100000"/>
                </a:lnSpc>
                <a:spcBef>
                  <a:spcPct val="50000"/>
                </a:spcBef>
                <a:spcAft>
                  <a:spcPct val="0"/>
                </a:spcAft>
                <a:buClrTx/>
                <a:buSzTx/>
                <a:buFontTx/>
                <a:buNone/>
                <a:tabLst/>
                <a:defRPr/>
              </a:pPr>
              <a:endParaRPr kumimoji="0" lang="en-US" sz="700" b="1" i="1" u="none" strike="noStrike" kern="1200" cap="none" spc="0" normalizeH="0" baseline="0" noProof="0" smtClean="0">
                <a:ln>
                  <a:noFill/>
                </a:ln>
                <a:solidFill>
                  <a:srgbClr val="000000"/>
                </a:solidFill>
                <a:effectLst>
                  <a:outerShdw blurRad="38100" dist="38100" dir="2700000" algn="tl">
                    <a:srgbClr val="000000">
                      <a:alpha val="43137"/>
                    </a:srgbClr>
                  </a:outerShdw>
                </a:effectLst>
                <a:uLnTx/>
                <a:uFillTx/>
                <a:latin typeface="Bookman Old Style" pitchFamily="18" charset="0"/>
                <a:ea typeface="+mn-ea"/>
                <a:cs typeface="+mn-cs"/>
              </a:endParaRPr>
            </a:p>
          </p:txBody>
        </p:sp>
        <p:cxnSp>
          <p:nvCxnSpPr>
            <p:cNvPr id="17" name="Straight Connector 16"/>
            <p:cNvCxnSpPr/>
            <p:nvPr/>
          </p:nvCxnSpPr>
          <p:spPr bwMode="auto">
            <a:xfrm>
              <a:off x="1616821" y="3124200"/>
              <a:ext cx="2497979" cy="0"/>
            </a:xfrm>
            <a:prstGeom prst="line">
              <a:avLst/>
            </a:prstGeom>
            <a:solidFill>
              <a:schemeClr val="bg1"/>
            </a:solidFill>
            <a:ln w="9525" cap="flat" cmpd="sng" algn="ctr">
              <a:solidFill>
                <a:schemeClr val="tx1"/>
              </a:solidFill>
              <a:prstDash val="solid"/>
              <a:round/>
              <a:headEnd type="none" w="med" len="med"/>
              <a:tailEnd type="none" w="med" len="med"/>
            </a:ln>
            <a:effectLst/>
          </p:spPr>
        </p:cxnSp>
        <p:sp>
          <p:nvSpPr>
            <p:cNvPr id="18" name="TextBox 17"/>
            <p:cNvSpPr txBox="1"/>
            <p:nvPr/>
          </p:nvSpPr>
          <p:spPr>
            <a:xfrm>
              <a:off x="4267200" y="2859522"/>
              <a:ext cx="2241319" cy="5992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1" i="1" u="none" strike="noStrike" kern="1200" cap="none" spc="0" normalizeH="0" baseline="0" noProof="0" dirty="0" smtClean="0">
                  <a:ln>
                    <a:noFill/>
                  </a:ln>
                  <a:solidFill>
                    <a:srgbClr val="000000"/>
                  </a:solidFill>
                  <a:effectLst/>
                  <a:uLnTx/>
                  <a:uFillTx/>
                  <a:latin typeface="Arial" charset="0"/>
                  <a:ea typeface="+mn-ea"/>
                  <a:cs typeface="+mn-cs"/>
                </a:rPr>
                <a:t> = </a:t>
              </a:r>
              <a:r>
                <a:rPr kumimoji="0" lang="en-US" sz="2000" b="1" i="1" u="none" strike="noStrike" kern="1200" cap="none" spc="0" normalizeH="0" baseline="0" noProof="0" dirty="0">
                  <a:ln>
                    <a:noFill/>
                  </a:ln>
                  <a:solidFill>
                    <a:srgbClr val="000000"/>
                  </a:solidFill>
                  <a:effectLst/>
                  <a:uLnTx/>
                  <a:uFillTx/>
                  <a:latin typeface="Arial" charset="0"/>
                  <a:ea typeface="+mn-ea"/>
                  <a:cs typeface="+mn-cs"/>
                </a:rPr>
                <a:t>Selection </a:t>
              </a:r>
              <a:r>
                <a:rPr kumimoji="0" lang="en-US" sz="2000" b="1" i="1" u="none" strike="noStrike" kern="1200" cap="none" spc="0" normalizeH="0" baseline="0" noProof="0" dirty="0" smtClean="0">
                  <a:ln>
                    <a:noFill/>
                  </a:ln>
                  <a:solidFill>
                    <a:srgbClr val="000000"/>
                  </a:solidFill>
                  <a:effectLst/>
                  <a:uLnTx/>
                  <a:uFillTx/>
                  <a:latin typeface="Arial" charset="0"/>
                  <a:ea typeface="+mn-ea"/>
                  <a:cs typeface="+mn-cs"/>
                </a:rPr>
                <a:t>Rate</a:t>
              </a:r>
              <a:endParaRPr kumimoji="0" lang="en-US" sz="2000" b="1" i="1" u="none" strike="noStrike" kern="1200" cap="none" spc="0" normalizeH="0" baseline="0" noProof="0" dirty="0">
                <a:ln>
                  <a:noFill/>
                </a:ln>
                <a:solidFill>
                  <a:srgbClr val="000000"/>
                </a:solidFill>
                <a:effectLst/>
                <a:uLnTx/>
                <a:uFillTx/>
                <a:latin typeface="Arial" charset="0"/>
                <a:ea typeface="+mn-ea"/>
                <a:cs typeface="+mn-cs"/>
              </a:endParaRPr>
            </a:p>
          </p:txBody>
        </p:sp>
        <p:sp>
          <p:nvSpPr>
            <p:cNvPr id="19" name="TextBox 18"/>
            <p:cNvSpPr txBox="1"/>
            <p:nvPr/>
          </p:nvSpPr>
          <p:spPr>
            <a:xfrm>
              <a:off x="1251999" y="2743169"/>
              <a:ext cx="2576667" cy="829700"/>
            </a:xfrm>
            <a:prstGeom prst="rect">
              <a:avLst/>
            </a:prstGeom>
            <a:noFill/>
          </p:spPr>
          <p:txBody>
            <a:bodyPr wrap="none" rtlCol="0">
              <a:spAutoFit/>
            </a:bodyPr>
            <a:lstStyle/>
            <a:p>
              <a:pPr marL="741363" marR="0" lvl="1" indent="0" algn="ctr" defTabSz="914400" rtl="0" eaLnBrk="0" fontAlgn="base" latinLnBrk="0" hangingPunct="0">
                <a:lnSpc>
                  <a:spcPct val="100000"/>
                </a:lnSpc>
                <a:spcBef>
                  <a:spcPct val="50000"/>
                </a:spcBef>
                <a:spcAft>
                  <a:spcPct val="0"/>
                </a:spcAft>
                <a:buClrTx/>
                <a:buSzTx/>
                <a:buFontTx/>
                <a:buNone/>
                <a:tabLst/>
                <a:defRPr/>
              </a:pPr>
              <a:r>
                <a:rPr kumimoji="0" lang="en-US" sz="1200" b="1"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Selections (</a:t>
              </a:r>
              <a:r>
                <a:rPr kumimoji="0" lang="en-US" sz="1200" b="1" i="1"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AZ+IZ+BZ</a:t>
              </a:r>
              <a:r>
                <a:rPr kumimoji="0" lang="en-US" sz="1200" b="1"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a:t>
              </a:r>
            </a:p>
            <a:p>
              <a:pPr marL="741363" marR="0" lvl="1" indent="0" algn="ctr" defTabSz="914400" rtl="0" eaLnBrk="0" fontAlgn="base" latinLnBrk="0" hangingPunct="0">
                <a:lnSpc>
                  <a:spcPct val="100000"/>
                </a:lnSpc>
                <a:spcBef>
                  <a:spcPct val="50000"/>
                </a:spcBef>
                <a:spcAft>
                  <a:spcPct val="0"/>
                </a:spcAft>
                <a:buClrTx/>
                <a:buSzTx/>
                <a:buFontTx/>
                <a:buNone/>
                <a:tabLst/>
                <a:defRPr/>
              </a:pPr>
              <a:r>
                <a:rPr kumimoji="0" lang="en-US" sz="1200" b="1"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Total </a:t>
              </a:r>
              <a:r>
                <a:rPr kumimoji="0" lang="en-US" sz="1200" b="1" i="1"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Officers </a:t>
              </a:r>
              <a:r>
                <a:rPr kumimoji="0" lang="en-US" sz="1200" b="1"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In Zone</a:t>
              </a:r>
              <a:endParaRPr kumimoji="0" lang="en-US" sz="1200" b="1" i="1"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endParaRPr>
            </a:p>
          </p:txBody>
        </p:sp>
      </p:grpSp>
      <p:grpSp>
        <p:nvGrpSpPr>
          <p:cNvPr id="21" name="Group 20"/>
          <p:cNvGrpSpPr/>
          <p:nvPr/>
        </p:nvGrpSpPr>
        <p:grpSpPr>
          <a:xfrm>
            <a:off x="880907" y="4856202"/>
            <a:ext cx="6891493" cy="553998"/>
            <a:chOff x="880907" y="2743169"/>
            <a:chExt cx="6891493" cy="829700"/>
          </a:xfrm>
        </p:grpSpPr>
        <p:sp>
          <p:nvSpPr>
            <p:cNvPr id="22" name="Rectangle 21"/>
            <p:cNvSpPr/>
            <p:nvPr/>
          </p:nvSpPr>
          <p:spPr bwMode="auto">
            <a:xfrm>
              <a:off x="914400" y="2743200"/>
              <a:ext cx="6858000" cy="772724"/>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0" fontAlgn="base" latinLnBrk="0" hangingPunct="0">
                <a:lnSpc>
                  <a:spcPct val="100000"/>
                </a:lnSpc>
                <a:spcBef>
                  <a:spcPct val="50000"/>
                </a:spcBef>
                <a:spcAft>
                  <a:spcPct val="0"/>
                </a:spcAft>
                <a:buClrTx/>
                <a:buSzTx/>
                <a:buFontTx/>
                <a:buNone/>
                <a:tabLst/>
                <a:defRPr/>
              </a:pPr>
              <a:endParaRPr kumimoji="0" lang="en-US" sz="700" b="1" i="1" u="none" strike="noStrike" kern="1200" cap="none" spc="0" normalizeH="0" baseline="0" noProof="0" smtClean="0">
                <a:ln>
                  <a:noFill/>
                </a:ln>
                <a:solidFill>
                  <a:srgbClr val="000000"/>
                </a:solidFill>
                <a:effectLst>
                  <a:outerShdw blurRad="38100" dist="38100" dir="2700000" algn="tl">
                    <a:srgbClr val="000000">
                      <a:alpha val="43137"/>
                    </a:srgbClr>
                  </a:outerShdw>
                </a:effectLst>
                <a:uLnTx/>
                <a:uFillTx/>
                <a:latin typeface="Bookman Old Style" pitchFamily="18" charset="0"/>
                <a:ea typeface="+mn-ea"/>
                <a:cs typeface="+mn-cs"/>
              </a:endParaRPr>
            </a:p>
          </p:txBody>
        </p:sp>
        <p:cxnSp>
          <p:nvCxnSpPr>
            <p:cNvPr id="23" name="Straight Connector 22"/>
            <p:cNvCxnSpPr/>
            <p:nvPr/>
          </p:nvCxnSpPr>
          <p:spPr bwMode="auto">
            <a:xfrm>
              <a:off x="1616821" y="3124200"/>
              <a:ext cx="2497979" cy="0"/>
            </a:xfrm>
            <a:prstGeom prst="line">
              <a:avLst/>
            </a:prstGeom>
            <a:solidFill>
              <a:schemeClr val="bg1"/>
            </a:solidFill>
            <a:ln w="9525" cap="flat" cmpd="sng" algn="ctr">
              <a:solidFill>
                <a:schemeClr val="tx1"/>
              </a:solidFill>
              <a:prstDash val="solid"/>
              <a:round/>
              <a:headEnd type="none" w="med" len="med"/>
              <a:tailEnd type="none" w="med" len="med"/>
            </a:ln>
            <a:effectLst/>
          </p:spPr>
        </p:cxnSp>
        <p:sp>
          <p:nvSpPr>
            <p:cNvPr id="24" name="TextBox 23"/>
            <p:cNvSpPr txBox="1"/>
            <p:nvPr/>
          </p:nvSpPr>
          <p:spPr>
            <a:xfrm>
              <a:off x="4267200" y="2857291"/>
              <a:ext cx="3379451" cy="5992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1200" cap="none" spc="0" normalizeH="0" baseline="0" noProof="0" dirty="0" smtClean="0">
                  <a:ln>
                    <a:noFill/>
                  </a:ln>
                  <a:solidFill>
                    <a:srgbClr val="000000"/>
                  </a:solidFill>
                  <a:effectLst/>
                  <a:uLnTx/>
                  <a:uFillTx/>
                  <a:latin typeface="Arial" charset="0"/>
                  <a:ea typeface="+mn-ea"/>
                  <a:cs typeface="+mn-cs"/>
                </a:rPr>
                <a:t> </a:t>
              </a:r>
              <a:r>
                <a:rPr kumimoji="0" lang="en-US" sz="2000" b="1" i="1" u="none" strike="noStrike" kern="1200" cap="none" spc="0" normalizeH="0" baseline="0" noProof="0" dirty="0" smtClean="0">
                  <a:ln>
                    <a:noFill/>
                  </a:ln>
                  <a:solidFill>
                    <a:srgbClr val="000000"/>
                  </a:solidFill>
                  <a:effectLst/>
                  <a:uLnTx/>
                  <a:uFillTx/>
                  <a:latin typeface="Arial" charset="0"/>
                  <a:ea typeface="+mn-ea"/>
                  <a:cs typeface="+mn-cs"/>
                </a:rPr>
                <a:t>= Effective Selection Rate</a:t>
              </a:r>
              <a:endParaRPr kumimoji="0" lang="en-US" sz="2000" b="1" i="1" u="none" strike="noStrike" kern="1200" cap="none" spc="0" normalizeH="0" baseline="0" noProof="0" dirty="0">
                <a:ln>
                  <a:noFill/>
                </a:ln>
                <a:solidFill>
                  <a:srgbClr val="000000"/>
                </a:solidFill>
                <a:effectLst/>
                <a:uLnTx/>
                <a:uFillTx/>
                <a:latin typeface="Arial" charset="0"/>
                <a:ea typeface="+mn-ea"/>
                <a:cs typeface="+mn-cs"/>
              </a:endParaRPr>
            </a:p>
          </p:txBody>
        </p:sp>
        <p:sp>
          <p:nvSpPr>
            <p:cNvPr id="25" name="TextBox 24"/>
            <p:cNvSpPr txBox="1"/>
            <p:nvPr/>
          </p:nvSpPr>
          <p:spPr>
            <a:xfrm>
              <a:off x="880907" y="2743169"/>
              <a:ext cx="3318857" cy="829700"/>
            </a:xfrm>
            <a:prstGeom prst="rect">
              <a:avLst/>
            </a:prstGeom>
            <a:noFill/>
          </p:spPr>
          <p:txBody>
            <a:bodyPr wrap="none" rtlCol="0">
              <a:spAutoFit/>
            </a:bodyPr>
            <a:lstStyle/>
            <a:p>
              <a:pPr marL="741363" marR="0" lvl="1" indent="0" algn="ctr" defTabSz="914400" rtl="0" eaLnBrk="0" fontAlgn="base" latinLnBrk="0" hangingPunct="0">
                <a:lnSpc>
                  <a:spcPct val="100000"/>
                </a:lnSpc>
                <a:spcBef>
                  <a:spcPct val="50000"/>
                </a:spcBef>
                <a:spcAft>
                  <a:spcPct val="0"/>
                </a:spcAft>
                <a:buClrTx/>
                <a:buSzTx/>
                <a:buFontTx/>
                <a:buNone/>
                <a:tabLst/>
                <a:defRPr/>
              </a:pPr>
              <a:r>
                <a:rPr kumimoji="0" lang="en-US" sz="1200" b="1"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Selections (AZ+IZ+(Max 10% BZ)</a:t>
              </a:r>
            </a:p>
            <a:p>
              <a:pPr marL="741363" marR="0" lvl="1" indent="0" algn="ctr" defTabSz="914400" rtl="0" eaLnBrk="0" fontAlgn="base" latinLnBrk="0" hangingPunct="0">
                <a:lnSpc>
                  <a:spcPct val="100000"/>
                </a:lnSpc>
                <a:spcBef>
                  <a:spcPct val="50000"/>
                </a:spcBef>
                <a:spcAft>
                  <a:spcPct val="0"/>
                </a:spcAft>
                <a:buClrTx/>
                <a:buSzTx/>
                <a:buFontTx/>
                <a:buNone/>
                <a:tabLst/>
                <a:defRPr/>
              </a:pPr>
              <a:r>
                <a:rPr kumimoji="0" lang="en-US" sz="1200" b="1"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Total Eligible Officers (AZ+IZ)</a:t>
              </a:r>
              <a:endParaRPr kumimoji="0" lang="en-US" sz="1200" b="1" i="1"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endParaRPr>
            </a:p>
          </p:txBody>
        </p:sp>
      </p:grpSp>
      <p:grpSp>
        <p:nvGrpSpPr>
          <p:cNvPr id="26" name="Group 25"/>
          <p:cNvGrpSpPr/>
          <p:nvPr/>
        </p:nvGrpSpPr>
        <p:grpSpPr>
          <a:xfrm>
            <a:off x="924208" y="2286000"/>
            <a:ext cx="6858000" cy="553998"/>
            <a:chOff x="914400" y="2743169"/>
            <a:chExt cx="6858000" cy="829700"/>
          </a:xfrm>
        </p:grpSpPr>
        <p:sp>
          <p:nvSpPr>
            <p:cNvPr id="27" name="Rectangle 26"/>
            <p:cNvSpPr/>
            <p:nvPr/>
          </p:nvSpPr>
          <p:spPr bwMode="auto">
            <a:xfrm>
              <a:off x="914400" y="2743200"/>
              <a:ext cx="6858000" cy="772724"/>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0" fontAlgn="base" latinLnBrk="0" hangingPunct="0">
                <a:lnSpc>
                  <a:spcPct val="100000"/>
                </a:lnSpc>
                <a:spcBef>
                  <a:spcPct val="50000"/>
                </a:spcBef>
                <a:spcAft>
                  <a:spcPct val="0"/>
                </a:spcAft>
                <a:buClrTx/>
                <a:buSzTx/>
                <a:buFontTx/>
                <a:buNone/>
                <a:tabLst/>
                <a:defRPr/>
              </a:pPr>
              <a:endParaRPr kumimoji="0" lang="en-US" sz="700" b="1" i="1" u="none" strike="noStrike" kern="1200" cap="none" spc="0" normalizeH="0" baseline="0" noProof="0" smtClean="0">
                <a:ln>
                  <a:noFill/>
                </a:ln>
                <a:solidFill>
                  <a:srgbClr val="000000"/>
                </a:solidFill>
                <a:effectLst>
                  <a:outerShdw blurRad="38100" dist="38100" dir="2700000" algn="tl">
                    <a:srgbClr val="000000">
                      <a:alpha val="43137"/>
                    </a:srgbClr>
                  </a:outerShdw>
                </a:effectLst>
                <a:uLnTx/>
                <a:uFillTx/>
                <a:latin typeface="Bookman Old Style" pitchFamily="18" charset="0"/>
                <a:ea typeface="+mn-ea"/>
                <a:cs typeface="+mn-cs"/>
              </a:endParaRPr>
            </a:p>
          </p:txBody>
        </p:sp>
        <p:cxnSp>
          <p:nvCxnSpPr>
            <p:cNvPr id="28" name="Straight Connector 27"/>
            <p:cNvCxnSpPr/>
            <p:nvPr/>
          </p:nvCxnSpPr>
          <p:spPr bwMode="auto">
            <a:xfrm>
              <a:off x="1616821" y="3124200"/>
              <a:ext cx="2497979" cy="0"/>
            </a:xfrm>
            <a:prstGeom prst="line">
              <a:avLst/>
            </a:prstGeom>
            <a:solidFill>
              <a:schemeClr val="bg1"/>
            </a:solidFill>
            <a:ln w="9525" cap="flat" cmpd="sng" algn="ctr">
              <a:solidFill>
                <a:schemeClr val="tx1"/>
              </a:solidFill>
              <a:prstDash val="solid"/>
              <a:round/>
              <a:headEnd type="none" w="med" len="med"/>
              <a:tailEnd type="none" w="med" len="med"/>
            </a:ln>
            <a:effectLst/>
          </p:spPr>
        </p:cxnSp>
        <p:sp>
          <p:nvSpPr>
            <p:cNvPr id="29" name="TextBox 28"/>
            <p:cNvSpPr txBox="1"/>
            <p:nvPr/>
          </p:nvSpPr>
          <p:spPr>
            <a:xfrm>
              <a:off x="4267200" y="2859522"/>
              <a:ext cx="2260747" cy="599228"/>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1" i="1" u="none" strike="noStrike" kern="1200" cap="none" spc="0" normalizeH="0" baseline="0" noProof="0" dirty="0" smtClean="0">
                  <a:ln>
                    <a:noFill/>
                  </a:ln>
                  <a:solidFill>
                    <a:srgbClr val="000000"/>
                  </a:solidFill>
                  <a:effectLst/>
                  <a:uLnTx/>
                  <a:uFillTx/>
                  <a:latin typeface="Arial" charset="0"/>
                  <a:ea typeface="+mn-ea"/>
                  <a:cs typeface="+mn-cs"/>
                </a:rPr>
                <a:t> = # of IZ Officers</a:t>
              </a:r>
              <a:endParaRPr kumimoji="0" lang="en-US" sz="2000" b="1" i="1" u="none" strike="noStrike" kern="1200" cap="none" spc="0" normalizeH="0" baseline="0" noProof="0" dirty="0">
                <a:ln>
                  <a:noFill/>
                </a:ln>
                <a:solidFill>
                  <a:srgbClr val="000000"/>
                </a:solidFill>
                <a:effectLst/>
                <a:uLnTx/>
                <a:uFillTx/>
                <a:latin typeface="Arial" charset="0"/>
                <a:ea typeface="+mn-ea"/>
                <a:cs typeface="+mn-cs"/>
              </a:endParaRPr>
            </a:p>
          </p:txBody>
        </p:sp>
        <p:sp>
          <p:nvSpPr>
            <p:cNvPr id="30" name="TextBox 29"/>
            <p:cNvSpPr txBox="1"/>
            <p:nvPr/>
          </p:nvSpPr>
          <p:spPr>
            <a:xfrm>
              <a:off x="1374855" y="2743169"/>
              <a:ext cx="2330958" cy="829700"/>
            </a:xfrm>
            <a:prstGeom prst="rect">
              <a:avLst/>
            </a:prstGeom>
            <a:noFill/>
          </p:spPr>
          <p:txBody>
            <a:bodyPr wrap="none" rtlCol="0">
              <a:spAutoFit/>
            </a:bodyPr>
            <a:lstStyle/>
            <a:p>
              <a:pPr marL="741363" marR="0" lvl="1" indent="0" algn="ctr" defTabSz="914400" rtl="0" eaLnBrk="0" fontAlgn="base" latinLnBrk="0" hangingPunct="0">
                <a:lnSpc>
                  <a:spcPct val="100000"/>
                </a:lnSpc>
                <a:spcBef>
                  <a:spcPct val="50000"/>
                </a:spcBef>
                <a:spcAft>
                  <a:spcPct val="0"/>
                </a:spcAft>
                <a:buClrTx/>
                <a:buSzTx/>
                <a:buFontTx/>
                <a:buNone/>
                <a:tabLst/>
                <a:defRPr/>
              </a:pPr>
              <a:r>
                <a:rPr kumimoji="0" lang="en-US" sz="1200" b="1"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Desired Selections</a:t>
              </a:r>
            </a:p>
            <a:p>
              <a:pPr marL="741363" marR="0" lvl="1" indent="0" algn="ctr" defTabSz="914400" rtl="0" eaLnBrk="0" fontAlgn="base" latinLnBrk="0" hangingPunct="0">
                <a:lnSpc>
                  <a:spcPct val="100000"/>
                </a:lnSpc>
                <a:spcBef>
                  <a:spcPct val="50000"/>
                </a:spcBef>
                <a:spcAft>
                  <a:spcPct val="0"/>
                </a:spcAft>
                <a:buClrTx/>
                <a:buSzTx/>
                <a:buFontTx/>
                <a:buNone/>
                <a:tabLst/>
                <a:defRPr/>
              </a:pPr>
              <a:r>
                <a:rPr kumimoji="0" lang="en-US" sz="1200" b="1"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rPr>
                <a:t>Opportunity Rate</a:t>
              </a:r>
              <a:endParaRPr kumimoji="0" lang="en-US" sz="1200" b="1" i="1"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endParaRPr>
            </a:p>
          </p:txBody>
        </p:sp>
      </p:grpSp>
    </p:spTree>
    <p:extLst>
      <p:ext uri="{BB962C8B-B14F-4D97-AF65-F5344CB8AC3E}">
        <p14:creationId xmlns:p14="http://schemas.microsoft.com/office/powerpoint/2010/main" val="32922260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type="title"/>
          </p:nvPr>
        </p:nvSpPr>
        <p:spPr>
          <a:xfrm>
            <a:off x="381000" y="80010"/>
            <a:ext cx="8229600" cy="838200"/>
          </a:xfrm>
        </p:spPr>
        <p:txBody>
          <a:bodyPr lIns="92075" tIns="46038" rIns="92075" bIns="46038" anchor="b"/>
          <a:lstStyle/>
          <a:p>
            <a:r>
              <a:rPr lang="en-US" altLang="en-US" dirty="0">
                <a:solidFill>
                  <a:srgbClr val="002060"/>
                </a:solidFill>
              </a:rPr>
              <a:t>Promotion Planning </a:t>
            </a:r>
            <a:r>
              <a:rPr lang="en-US" altLang="en-US" dirty="0" smtClean="0">
                <a:solidFill>
                  <a:srgbClr val="002060"/>
                </a:solidFill>
              </a:rPr>
              <a:t>Products</a:t>
            </a:r>
            <a:endParaRPr lang="en-US" altLang="en-US" dirty="0">
              <a:solidFill>
                <a:srgbClr val="002060"/>
              </a:solidFill>
            </a:endParaRPr>
          </a:p>
        </p:txBody>
      </p:sp>
      <p:sp>
        <p:nvSpPr>
          <p:cNvPr id="9" name="TextBox 2"/>
          <p:cNvSpPr txBox="1">
            <a:spLocks noChangeArrowheads="1"/>
          </p:cNvSpPr>
          <p:nvPr/>
        </p:nvSpPr>
        <p:spPr bwMode="auto">
          <a:xfrm>
            <a:off x="304800" y="1676400"/>
            <a:ext cx="861060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Ins="0">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 typeface="Wingdings" pitchFamily="2" charset="2"/>
              <a:buChar char="Ø"/>
            </a:pPr>
            <a:r>
              <a:rPr lang="en-US" altLang="en-US" sz="2000" dirty="0" smtClean="0">
                <a:solidFill>
                  <a:srgbClr val="002060"/>
                </a:solidFill>
              </a:rPr>
              <a:t>Community Values and Career Progression Brief</a:t>
            </a:r>
            <a:endParaRPr lang="en-US" altLang="en-US" sz="2000" dirty="0">
              <a:solidFill>
                <a:srgbClr val="002060"/>
              </a:solidFill>
            </a:endParaRPr>
          </a:p>
          <a:p>
            <a:pPr eaLnBrk="1" hangingPunct="1">
              <a:spcBef>
                <a:spcPct val="0"/>
              </a:spcBef>
              <a:buNone/>
            </a:pPr>
            <a:endParaRPr lang="en-US" altLang="en-US" sz="2000" dirty="0">
              <a:solidFill>
                <a:srgbClr val="002060"/>
              </a:solidFill>
            </a:endParaRPr>
          </a:p>
          <a:p>
            <a:pPr eaLnBrk="1" hangingPunct="1">
              <a:spcBef>
                <a:spcPct val="0"/>
              </a:spcBef>
              <a:buFont typeface="Wingdings" pitchFamily="2" charset="2"/>
              <a:buChar char="Ø"/>
            </a:pPr>
            <a:r>
              <a:rPr lang="en-US" altLang="en-US" sz="2000" dirty="0" smtClean="0">
                <a:solidFill>
                  <a:srgbClr val="002060"/>
                </a:solidFill>
              </a:rPr>
              <a:t>Convening Order Language</a:t>
            </a:r>
          </a:p>
          <a:p>
            <a:pPr lvl="1" eaLnBrk="1" hangingPunct="1">
              <a:spcBef>
                <a:spcPct val="0"/>
              </a:spcBef>
              <a:buFont typeface="Wingdings" pitchFamily="2" charset="2"/>
              <a:buChar char="Ø"/>
            </a:pPr>
            <a:r>
              <a:rPr lang="en-US" altLang="en-US" sz="2000" dirty="0" smtClean="0">
                <a:solidFill>
                  <a:srgbClr val="002060"/>
                </a:solidFill>
              </a:rPr>
              <a:t>Critical Competency Skills by Paygrade</a:t>
            </a:r>
            <a:endParaRPr lang="en-US" altLang="en-US" sz="2000" dirty="0">
              <a:solidFill>
                <a:srgbClr val="002060"/>
              </a:solidFill>
            </a:endParaRPr>
          </a:p>
          <a:p>
            <a:pPr eaLnBrk="1" hangingPunct="1">
              <a:spcBef>
                <a:spcPct val="0"/>
              </a:spcBef>
              <a:buFont typeface="Wingdings" pitchFamily="2" charset="2"/>
              <a:buChar char="Ø"/>
            </a:pPr>
            <a:endParaRPr lang="en-US" altLang="en-US" sz="1100" dirty="0">
              <a:solidFill>
                <a:srgbClr val="002060"/>
              </a:solidFill>
            </a:endParaRPr>
          </a:p>
          <a:p>
            <a:pPr eaLnBrk="1" hangingPunct="1">
              <a:spcBef>
                <a:spcPct val="0"/>
              </a:spcBef>
              <a:buFont typeface="Wingdings" pitchFamily="2" charset="2"/>
              <a:buChar char="Ø"/>
            </a:pPr>
            <a:r>
              <a:rPr lang="en-US" altLang="en-US" sz="2000" dirty="0" smtClean="0">
                <a:solidFill>
                  <a:srgbClr val="002060"/>
                </a:solidFill>
              </a:rPr>
              <a:t>Promotion Plan (5 </a:t>
            </a:r>
            <a:r>
              <a:rPr lang="en-US" altLang="en-US" sz="2000" dirty="0" err="1" smtClean="0">
                <a:solidFill>
                  <a:srgbClr val="002060"/>
                </a:solidFill>
              </a:rPr>
              <a:t>yr</a:t>
            </a:r>
            <a:r>
              <a:rPr lang="en-US" altLang="en-US" sz="2000" dirty="0" smtClean="0">
                <a:solidFill>
                  <a:srgbClr val="002060"/>
                </a:solidFill>
              </a:rPr>
              <a:t> plan - # selects, Opportunity Rate, </a:t>
            </a:r>
            <a:r>
              <a:rPr lang="en-US" altLang="en-US" sz="2000" dirty="0" err="1" smtClean="0">
                <a:solidFill>
                  <a:srgbClr val="002060"/>
                </a:solidFill>
              </a:rPr>
              <a:t>Eligibles</a:t>
            </a:r>
            <a:r>
              <a:rPr lang="en-US" altLang="en-US" sz="2000" dirty="0" smtClean="0">
                <a:solidFill>
                  <a:srgbClr val="002060"/>
                </a:solidFill>
              </a:rPr>
              <a:t>)  </a:t>
            </a:r>
            <a:endParaRPr lang="en-US" altLang="en-US" sz="2000" dirty="0">
              <a:solidFill>
                <a:srgbClr val="002060"/>
              </a:solidFill>
            </a:endParaRPr>
          </a:p>
          <a:p>
            <a:pPr eaLnBrk="1" hangingPunct="1">
              <a:spcBef>
                <a:spcPct val="0"/>
              </a:spcBef>
              <a:buFontTx/>
              <a:buNone/>
            </a:pPr>
            <a:endParaRPr lang="en-US" altLang="en-US" sz="1100" dirty="0">
              <a:solidFill>
                <a:srgbClr val="002060"/>
              </a:solidFill>
            </a:endParaRPr>
          </a:p>
          <a:p>
            <a:pPr eaLnBrk="1" hangingPunct="1">
              <a:spcBef>
                <a:spcPct val="0"/>
              </a:spcBef>
              <a:buFont typeface="Wingdings" pitchFamily="2" charset="2"/>
              <a:buChar char="Ø"/>
            </a:pPr>
            <a:endParaRPr lang="en-US" altLang="en-US" sz="2000" dirty="0" smtClean="0">
              <a:solidFill>
                <a:srgbClr val="002060"/>
              </a:solidFill>
            </a:endParaRPr>
          </a:p>
          <a:p>
            <a:pPr eaLnBrk="1" hangingPunct="1">
              <a:spcBef>
                <a:spcPct val="0"/>
              </a:spcBef>
              <a:buFont typeface="Wingdings" pitchFamily="2" charset="2"/>
              <a:buChar char="Ø"/>
            </a:pPr>
            <a:r>
              <a:rPr lang="en-US" altLang="en-US" sz="2000" dirty="0" smtClean="0">
                <a:solidFill>
                  <a:srgbClr val="002060"/>
                </a:solidFill>
              </a:rPr>
              <a:t>These products depend on:</a:t>
            </a:r>
          </a:p>
          <a:p>
            <a:pPr eaLnBrk="1" hangingPunct="1">
              <a:spcBef>
                <a:spcPct val="0"/>
              </a:spcBef>
              <a:buFont typeface="Wingdings" pitchFamily="2" charset="2"/>
              <a:buChar char="Ø"/>
            </a:pPr>
            <a:endParaRPr lang="en-US" altLang="en-US" sz="2000" dirty="0">
              <a:solidFill>
                <a:srgbClr val="002060"/>
              </a:solidFill>
            </a:endParaRPr>
          </a:p>
          <a:p>
            <a:pPr lvl="1" eaLnBrk="1" hangingPunct="1">
              <a:spcBef>
                <a:spcPct val="0"/>
              </a:spcBef>
              <a:buFont typeface="Wingdings" pitchFamily="2" charset="2"/>
              <a:buChar char="Ø"/>
            </a:pPr>
            <a:r>
              <a:rPr lang="en-US" altLang="en-US" sz="2000" dirty="0" smtClean="0">
                <a:solidFill>
                  <a:srgbClr val="002060"/>
                </a:solidFill>
              </a:rPr>
              <a:t>Final Inventory (End Strength)</a:t>
            </a:r>
          </a:p>
          <a:p>
            <a:pPr lvl="1" eaLnBrk="1" hangingPunct="1">
              <a:spcBef>
                <a:spcPct val="0"/>
              </a:spcBef>
              <a:buFont typeface="Wingdings" pitchFamily="2" charset="2"/>
              <a:buChar char="Ø"/>
            </a:pPr>
            <a:r>
              <a:rPr lang="en-US" altLang="en-US" sz="2000" dirty="0" smtClean="0">
                <a:solidFill>
                  <a:srgbClr val="002060"/>
                </a:solidFill>
              </a:rPr>
              <a:t>Current OPA/ROPA</a:t>
            </a:r>
          </a:p>
          <a:p>
            <a:pPr lvl="1" eaLnBrk="1" hangingPunct="1">
              <a:spcBef>
                <a:spcPct val="0"/>
              </a:spcBef>
              <a:buFont typeface="Wingdings" pitchFamily="2" charset="2"/>
              <a:buChar char="Ø"/>
            </a:pPr>
            <a:r>
              <a:rPr lang="en-US" altLang="en-US" sz="2000" dirty="0" smtClean="0">
                <a:solidFill>
                  <a:srgbClr val="002060"/>
                </a:solidFill>
              </a:rPr>
              <a:t>Loss Projections</a:t>
            </a:r>
            <a:endParaRPr lang="en-US" altLang="en-US" sz="2000" dirty="0">
              <a:solidFill>
                <a:srgbClr val="002060"/>
              </a:solidFill>
            </a:endParaRPr>
          </a:p>
        </p:txBody>
      </p:sp>
      <p:sp>
        <p:nvSpPr>
          <p:cNvPr id="4" name="TextBox 3"/>
          <p:cNvSpPr txBox="1"/>
          <p:nvPr/>
        </p:nvSpPr>
        <p:spPr>
          <a:xfrm>
            <a:off x="304800" y="6429828"/>
            <a:ext cx="8534400" cy="369332"/>
          </a:xfrm>
          <a:prstGeom prst="rect">
            <a:avLst/>
          </a:prstGeom>
          <a:solidFill>
            <a:srgbClr val="002060"/>
          </a:solidFill>
        </p:spPr>
        <p:txBody>
          <a:bodyPr wrap="square" rtlCol="0">
            <a:spAutoFit/>
          </a:bodyPr>
          <a:lstStyle/>
          <a:p>
            <a:pPr algn="ctr"/>
            <a:r>
              <a:rPr lang="en-US" b="1" dirty="0" smtClean="0">
                <a:solidFill>
                  <a:schemeClr val="bg1"/>
                </a:solidFill>
              </a:rPr>
              <a:t>PROMOTION PLANS FILL PAYGRADE VACANCIES FOR NEXT FISCAL YEAR</a:t>
            </a:r>
            <a:endParaRPr lang="en-US" b="1" dirty="0">
              <a:solidFill>
                <a:schemeClr val="bg1"/>
              </a:solidFill>
            </a:endParaRPr>
          </a:p>
        </p:txBody>
      </p:sp>
    </p:spTree>
    <p:extLst>
      <p:ext uri="{BB962C8B-B14F-4D97-AF65-F5344CB8AC3E}">
        <p14:creationId xmlns:p14="http://schemas.microsoft.com/office/powerpoint/2010/main" val="286400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5" end="5"/>
                                            </p:txEl>
                                          </p:spTgt>
                                        </p:tgtEl>
                                        <p:attrNameLst>
                                          <p:attrName>style.visibility</p:attrName>
                                        </p:attrNameLst>
                                      </p:cBhvr>
                                      <p:to>
                                        <p:strVal val="visible"/>
                                      </p:to>
                                    </p:set>
                                    <p:anim calcmode="lin" valueType="num">
                                      <p:cBhvr additive="base">
                                        <p:cTn id="25"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anim calcmode="lin" valueType="num">
                                      <p:cBhvr additive="base">
                                        <p:cTn id="31"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10" end="10"/>
                                            </p:txEl>
                                          </p:spTgt>
                                        </p:tgtEl>
                                        <p:attrNameLst>
                                          <p:attrName>style.visibility</p:attrName>
                                        </p:attrNameLst>
                                      </p:cBhvr>
                                      <p:to>
                                        <p:strVal val="visible"/>
                                      </p:to>
                                    </p:set>
                                    <p:anim calcmode="lin" valueType="num">
                                      <p:cBhvr additive="base">
                                        <p:cTn id="37" dur="500" fill="hold"/>
                                        <p:tgtEl>
                                          <p:spTgt spid="9">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
                                            <p:txEl>
                                              <p:pRg st="11" end="11"/>
                                            </p:txEl>
                                          </p:spTgt>
                                        </p:tgtEl>
                                        <p:attrNameLst>
                                          <p:attrName>style.visibility</p:attrName>
                                        </p:attrNameLst>
                                      </p:cBhvr>
                                      <p:to>
                                        <p:strVal val="visible"/>
                                      </p:to>
                                    </p:set>
                                    <p:anim calcmode="lin" valueType="num">
                                      <p:cBhvr additive="base">
                                        <p:cTn id="43" dur="500" fill="hold"/>
                                        <p:tgtEl>
                                          <p:spTgt spid="9">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
                                            <p:txEl>
                                              <p:pRg st="12" end="12"/>
                                            </p:txEl>
                                          </p:spTgt>
                                        </p:tgtEl>
                                        <p:attrNameLst>
                                          <p:attrName>style.visibility</p:attrName>
                                        </p:attrNameLst>
                                      </p:cBhvr>
                                      <p:to>
                                        <p:strVal val="visible"/>
                                      </p:to>
                                    </p:set>
                                    <p:anim calcmode="lin" valueType="num">
                                      <p:cBhvr additive="base">
                                        <p:cTn id="49" dur="500" fill="hold"/>
                                        <p:tgtEl>
                                          <p:spTgt spid="9">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type="title"/>
          </p:nvPr>
        </p:nvSpPr>
        <p:spPr>
          <a:xfrm>
            <a:off x="381000" y="80010"/>
            <a:ext cx="8229600" cy="838200"/>
          </a:xfrm>
        </p:spPr>
        <p:txBody>
          <a:bodyPr lIns="92075" tIns="46038" rIns="92075" bIns="46038" anchor="b"/>
          <a:lstStyle/>
          <a:p>
            <a:r>
              <a:rPr lang="en-US" altLang="en-US" dirty="0">
                <a:solidFill>
                  <a:srgbClr val="002060"/>
                </a:solidFill>
              </a:rPr>
              <a:t>Promotion Planning Factors</a:t>
            </a:r>
          </a:p>
        </p:txBody>
      </p:sp>
      <p:sp>
        <p:nvSpPr>
          <p:cNvPr id="9" name="TextBox 2"/>
          <p:cNvSpPr txBox="1">
            <a:spLocks noChangeArrowheads="1"/>
          </p:cNvSpPr>
          <p:nvPr/>
        </p:nvSpPr>
        <p:spPr bwMode="auto">
          <a:xfrm>
            <a:off x="304800" y="1676400"/>
            <a:ext cx="8610600" cy="404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Ins="0">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 typeface="Wingdings" pitchFamily="2" charset="2"/>
              <a:buChar char="Ø"/>
            </a:pPr>
            <a:r>
              <a:rPr lang="en-US" altLang="en-US" sz="2000" dirty="0">
                <a:solidFill>
                  <a:srgbClr val="002060"/>
                </a:solidFill>
              </a:rPr>
              <a:t>Promotion plans completed by OCMs in Oct of prior FY.</a:t>
            </a:r>
          </a:p>
          <a:p>
            <a:pPr eaLnBrk="1" hangingPunct="1">
              <a:spcBef>
                <a:spcPct val="0"/>
              </a:spcBef>
              <a:buNone/>
            </a:pPr>
            <a:endParaRPr lang="en-US" altLang="en-US" sz="2000" dirty="0">
              <a:solidFill>
                <a:srgbClr val="002060"/>
              </a:solidFill>
            </a:endParaRPr>
          </a:p>
          <a:p>
            <a:pPr eaLnBrk="1" hangingPunct="1">
              <a:spcBef>
                <a:spcPct val="0"/>
              </a:spcBef>
              <a:buFont typeface="Wingdings" pitchFamily="2" charset="2"/>
              <a:buChar char="Ø"/>
            </a:pPr>
            <a:r>
              <a:rPr lang="en-US" altLang="en-US" sz="2000" dirty="0">
                <a:solidFill>
                  <a:srgbClr val="002060"/>
                </a:solidFill>
              </a:rPr>
              <a:t>For in-year retirements, typically use known retirements averaged together with three year average loss rate.</a:t>
            </a:r>
          </a:p>
          <a:p>
            <a:pPr eaLnBrk="1" hangingPunct="1">
              <a:spcBef>
                <a:spcPct val="0"/>
              </a:spcBef>
              <a:buFont typeface="Wingdings" pitchFamily="2" charset="2"/>
              <a:buChar char="Ø"/>
            </a:pPr>
            <a:endParaRPr lang="en-US" altLang="en-US" sz="1100" dirty="0">
              <a:solidFill>
                <a:srgbClr val="002060"/>
              </a:solidFill>
            </a:endParaRPr>
          </a:p>
          <a:p>
            <a:pPr eaLnBrk="1" hangingPunct="1">
              <a:spcBef>
                <a:spcPct val="0"/>
              </a:spcBef>
              <a:buFont typeface="Wingdings" pitchFamily="2" charset="2"/>
              <a:buChar char="Ø"/>
            </a:pPr>
            <a:r>
              <a:rPr lang="en-US" altLang="en-US" sz="2000" dirty="0">
                <a:solidFill>
                  <a:srgbClr val="002060"/>
                </a:solidFill>
              </a:rPr>
              <a:t>For out year planned retirements, typically use 3-10 year average loss rates.  </a:t>
            </a:r>
          </a:p>
          <a:p>
            <a:pPr eaLnBrk="1" hangingPunct="1">
              <a:spcBef>
                <a:spcPct val="0"/>
              </a:spcBef>
              <a:buFontTx/>
              <a:buNone/>
            </a:pPr>
            <a:endParaRPr lang="en-US" altLang="en-US" sz="1100" dirty="0">
              <a:solidFill>
                <a:srgbClr val="002060"/>
              </a:solidFill>
            </a:endParaRPr>
          </a:p>
          <a:p>
            <a:pPr eaLnBrk="1" hangingPunct="1">
              <a:spcBef>
                <a:spcPct val="0"/>
              </a:spcBef>
              <a:buFont typeface="Wingdings" pitchFamily="2" charset="2"/>
              <a:buChar char="Ø"/>
            </a:pPr>
            <a:r>
              <a:rPr lang="en-US" altLang="en-US" sz="2000" dirty="0">
                <a:solidFill>
                  <a:srgbClr val="002060"/>
                </a:solidFill>
              </a:rPr>
              <a:t>Flow point is determined by taking average YCS corresponding to 1 Sep of FY officers are IZ for promotion.</a:t>
            </a:r>
          </a:p>
          <a:p>
            <a:pPr eaLnBrk="1" hangingPunct="1">
              <a:spcBef>
                <a:spcPct val="0"/>
              </a:spcBef>
              <a:buNone/>
            </a:pPr>
            <a:endParaRPr lang="en-US" altLang="en-US" sz="1100" dirty="0">
              <a:solidFill>
                <a:srgbClr val="002060"/>
              </a:solidFill>
            </a:endParaRPr>
          </a:p>
          <a:p>
            <a:pPr eaLnBrk="1" hangingPunct="1">
              <a:spcBef>
                <a:spcPct val="0"/>
              </a:spcBef>
              <a:buFont typeface="Wingdings" pitchFamily="2" charset="2"/>
              <a:buChar char="Ø"/>
            </a:pPr>
            <a:r>
              <a:rPr lang="en-US" altLang="en-US" sz="2000" dirty="0">
                <a:solidFill>
                  <a:srgbClr val="002060"/>
                </a:solidFill>
              </a:rPr>
              <a:t>TIG is determined by taking average of in-zone officer’s TIG to 1 Sep of FY officers are IZ for promotion.</a:t>
            </a:r>
          </a:p>
          <a:p>
            <a:pPr eaLnBrk="1" hangingPunct="1">
              <a:spcBef>
                <a:spcPct val="0"/>
              </a:spcBef>
              <a:buFont typeface="Wingdings" pitchFamily="2" charset="2"/>
              <a:buChar char="Ø"/>
            </a:pPr>
            <a:endParaRPr lang="en-US" altLang="en-US" sz="2400" dirty="0">
              <a:solidFill>
                <a:srgbClr val="002060"/>
              </a:solidFill>
            </a:endParaRPr>
          </a:p>
        </p:txBody>
      </p:sp>
    </p:spTree>
    <p:extLst>
      <p:ext uri="{BB962C8B-B14F-4D97-AF65-F5344CB8AC3E}">
        <p14:creationId xmlns:p14="http://schemas.microsoft.com/office/powerpoint/2010/main" val="1421764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anim calcmode="lin" valueType="num">
                                      <p:cBhvr additive="base">
                                        <p:cTn id="19"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anim calcmode="lin" valueType="num">
                                      <p:cBhvr additive="base">
                                        <p:cTn id="25"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anim calcmode="lin" valueType="num">
                                      <p:cBhvr additive="base">
                                        <p:cTn id="31"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712470" y="198437"/>
            <a:ext cx="7620000" cy="868363"/>
          </a:xfrm>
        </p:spPr>
        <p:txBody>
          <a:bodyPr/>
          <a:lstStyle/>
          <a:p>
            <a:r>
              <a:rPr lang="en-US" dirty="0">
                <a:solidFill>
                  <a:srgbClr val="002060"/>
                </a:solidFill>
              </a:rPr>
              <a:t>Promotion Planning Formulas</a:t>
            </a:r>
          </a:p>
        </p:txBody>
      </p:sp>
      <p:sp>
        <p:nvSpPr>
          <p:cNvPr id="3" name="Content Placeholder 2"/>
          <p:cNvSpPr>
            <a:spLocks noGrp="1"/>
          </p:cNvSpPr>
          <p:nvPr>
            <p:ph idx="1"/>
          </p:nvPr>
        </p:nvSpPr>
        <p:spPr>
          <a:xfrm>
            <a:off x="304800" y="1524000"/>
            <a:ext cx="8839200" cy="4525963"/>
          </a:xfrm>
        </p:spPr>
        <p:txBody>
          <a:bodyPr/>
          <a:lstStyle/>
          <a:p>
            <a:pPr>
              <a:defRPr/>
            </a:pPr>
            <a:r>
              <a:rPr lang="en-US" sz="2000" dirty="0">
                <a:solidFill>
                  <a:srgbClr val="002060"/>
                </a:solidFill>
              </a:rPr>
              <a:t>For Each Pay Grade (LCDR thru CAPT):  </a:t>
            </a:r>
          </a:p>
          <a:p>
            <a:pPr lvl="1">
              <a:buFontTx/>
              <a:buNone/>
              <a:defRPr/>
            </a:pPr>
            <a:r>
              <a:rPr lang="en-US" sz="1800" i="1" dirty="0">
                <a:solidFill>
                  <a:srgbClr val="002060"/>
                </a:solidFill>
              </a:rPr>
              <a:t>Promotions</a:t>
            </a:r>
            <a:r>
              <a:rPr lang="en-US" sz="1800" i="1" baseline="-25000" dirty="0">
                <a:solidFill>
                  <a:srgbClr val="002060"/>
                </a:solidFill>
              </a:rPr>
              <a:t>FY+1</a:t>
            </a:r>
            <a:r>
              <a:rPr lang="en-US" sz="1800" i="1" dirty="0">
                <a:solidFill>
                  <a:srgbClr val="002060"/>
                </a:solidFill>
              </a:rPr>
              <a:t> = OPA - (Begin Strength </a:t>
            </a:r>
            <a:r>
              <a:rPr lang="en-US" sz="1800" dirty="0">
                <a:solidFill>
                  <a:srgbClr val="002060"/>
                </a:solidFill>
              </a:rPr>
              <a:t>+ G</a:t>
            </a:r>
            <a:r>
              <a:rPr lang="en-US" sz="1800" i="1" dirty="0">
                <a:solidFill>
                  <a:srgbClr val="002060"/>
                </a:solidFill>
              </a:rPr>
              <a:t>ains + Promotions In</a:t>
            </a:r>
            <a:r>
              <a:rPr lang="en-US" sz="1800" i="1" baseline="-25000" dirty="0">
                <a:solidFill>
                  <a:srgbClr val="002060"/>
                </a:solidFill>
              </a:rPr>
              <a:t>FY</a:t>
            </a:r>
            <a:r>
              <a:rPr lang="en-US" sz="1800" i="1" dirty="0">
                <a:solidFill>
                  <a:srgbClr val="002060"/>
                </a:solidFill>
              </a:rPr>
              <a:t> -</a:t>
            </a:r>
            <a:r>
              <a:rPr lang="en-US" sz="1800" dirty="0">
                <a:solidFill>
                  <a:srgbClr val="002060"/>
                </a:solidFill>
              </a:rPr>
              <a:t> </a:t>
            </a:r>
            <a:r>
              <a:rPr lang="en-US" sz="1800" i="1" dirty="0">
                <a:solidFill>
                  <a:srgbClr val="002060"/>
                </a:solidFill>
              </a:rPr>
              <a:t>Promotions Out</a:t>
            </a:r>
            <a:r>
              <a:rPr lang="en-US" sz="1600" i="1" baseline="-25000" dirty="0">
                <a:solidFill>
                  <a:srgbClr val="002060"/>
                </a:solidFill>
              </a:rPr>
              <a:t>FY</a:t>
            </a:r>
            <a:r>
              <a:rPr lang="en-US" sz="1800" i="1" dirty="0">
                <a:solidFill>
                  <a:srgbClr val="002060"/>
                </a:solidFill>
              </a:rPr>
              <a:t> - Losses)</a:t>
            </a:r>
          </a:p>
          <a:p>
            <a:pPr lvl="1">
              <a:buFontTx/>
              <a:buNone/>
              <a:defRPr/>
            </a:pPr>
            <a:endParaRPr lang="en-US" sz="1100" dirty="0">
              <a:solidFill>
                <a:srgbClr val="002060"/>
              </a:solidFill>
            </a:endParaRPr>
          </a:p>
          <a:p>
            <a:pPr lvl="1">
              <a:defRPr/>
            </a:pPr>
            <a:r>
              <a:rPr lang="en-US" sz="1600" u="sng" dirty="0">
                <a:solidFill>
                  <a:srgbClr val="002060"/>
                </a:solidFill>
              </a:rPr>
              <a:t>Assumptions</a:t>
            </a:r>
            <a:r>
              <a:rPr lang="en-US" sz="1600" dirty="0">
                <a:solidFill>
                  <a:srgbClr val="002060"/>
                </a:solidFill>
              </a:rPr>
              <a:t>:  </a:t>
            </a:r>
            <a:r>
              <a:rPr lang="en-US" sz="1600" i="1" dirty="0">
                <a:solidFill>
                  <a:srgbClr val="002060"/>
                </a:solidFill>
              </a:rPr>
              <a:t>Grade gains </a:t>
            </a:r>
            <a:r>
              <a:rPr lang="en-US" sz="1600" dirty="0">
                <a:solidFill>
                  <a:srgbClr val="002060"/>
                </a:solidFill>
              </a:rPr>
              <a:t>and </a:t>
            </a:r>
            <a:r>
              <a:rPr lang="en-US" sz="1600" i="1" dirty="0">
                <a:solidFill>
                  <a:srgbClr val="002060"/>
                </a:solidFill>
              </a:rPr>
              <a:t>grade losses </a:t>
            </a:r>
            <a:r>
              <a:rPr lang="en-US" sz="1600" dirty="0">
                <a:solidFill>
                  <a:srgbClr val="002060"/>
                </a:solidFill>
              </a:rPr>
              <a:t>are generally derived from average historical behavior</a:t>
            </a:r>
          </a:p>
          <a:p>
            <a:pPr lvl="1">
              <a:defRPr/>
            </a:pPr>
            <a:r>
              <a:rPr lang="en-US" sz="1600" u="sng" dirty="0" err="1">
                <a:solidFill>
                  <a:srgbClr val="002060"/>
                </a:solidFill>
              </a:rPr>
              <a:t>Knowns</a:t>
            </a:r>
            <a:r>
              <a:rPr lang="en-US" sz="1600" dirty="0">
                <a:solidFill>
                  <a:srgbClr val="002060"/>
                </a:solidFill>
              </a:rPr>
              <a:t>:  </a:t>
            </a:r>
            <a:r>
              <a:rPr lang="en-US" sz="1600" i="1" dirty="0">
                <a:solidFill>
                  <a:srgbClr val="002060"/>
                </a:solidFill>
              </a:rPr>
              <a:t>OPA</a:t>
            </a:r>
            <a:r>
              <a:rPr lang="en-US" sz="1600" dirty="0">
                <a:solidFill>
                  <a:srgbClr val="002060"/>
                </a:solidFill>
              </a:rPr>
              <a:t> and </a:t>
            </a:r>
            <a:r>
              <a:rPr lang="en-US" sz="1600" i="1" dirty="0">
                <a:solidFill>
                  <a:srgbClr val="002060"/>
                </a:solidFill>
              </a:rPr>
              <a:t>grade begin strength </a:t>
            </a:r>
            <a:r>
              <a:rPr lang="en-US" sz="1600" dirty="0">
                <a:solidFill>
                  <a:srgbClr val="002060"/>
                </a:solidFill>
              </a:rPr>
              <a:t>are known (provided by OPNAV N1)</a:t>
            </a:r>
          </a:p>
          <a:p>
            <a:pPr>
              <a:defRPr/>
            </a:pPr>
            <a:endParaRPr lang="en-US" sz="900" dirty="0">
              <a:solidFill>
                <a:srgbClr val="002060"/>
              </a:solidFill>
            </a:endParaRPr>
          </a:p>
          <a:p>
            <a:pPr>
              <a:defRPr/>
            </a:pPr>
            <a:r>
              <a:rPr lang="en-US" sz="2000" dirty="0">
                <a:solidFill>
                  <a:srgbClr val="002060"/>
                </a:solidFill>
              </a:rPr>
              <a:t>Examples of </a:t>
            </a:r>
            <a:r>
              <a:rPr lang="en-US" sz="2000" i="1" dirty="0">
                <a:solidFill>
                  <a:srgbClr val="002060"/>
                </a:solidFill>
              </a:rPr>
              <a:t>grade gains </a:t>
            </a:r>
            <a:r>
              <a:rPr lang="en-US" sz="2000" dirty="0">
                <a:solidFill>
                  <a:srgbClr val="002060"/>
                </a:solidFill>
              </a:rPr>
              <a:t>include lateral transfers or permanent reserve recalls at that grade</a:t>
            </a:r>
          </a:p>
          <a:p>
            <a:pPr>
              <a:defRPr/>
            </a:pPr>
            <a:endParaRPr lang="en-US" sz="900" dirty="0">
              <a:solidFill>
                <a:srgbClr val="002060"/>
              </a:solidFill>
            </a:endParaRPr>
          </a:p>
          <a:p>
            <a:pPr>
              <a:defRPr/>
            </a:pPr>
            <a:r>
              <a:rPr lang="en-US" sz="2000" dirty="0">
                <a:solidFill>
                  <a:srgbClr val="002060"/>
                </a:solidFill>
              </a:rPr>
              <a:t>Examples of </a:t>
            </a:r>
            <a:r>
              <a:rPr lang="en-US" sz="2000" i="1" dirty="0">
                <a:solidFill>
                  <a:srgbClr val="002060"/>
                </a:solidFill>
              </a:rPr>
              <a:t>grade losses </a:t>
            </a:r>
            <a:r>
              <a:rPr lang="en-US" sz="2000" dirty="0">
                <a:solidFill>
                  <a:srgbClr val="002060"/>
                </a:solidFill>
              </a:rPr>
              <a:t>include retirements or resignations</a:t>
            </a:r>
          </a:p>
          <a:p>
            <a:pPr>
              <a:defRPr/>
            </a:pPr>
            <a:endParaRPr lang="en-US" sz="900" dirty="0">
              <a:solidFill>
                <a:srgbClr val="002060"/>
              </a:solidFill>
            </a:endParaRPr>
          </a:p>
          <a:p>
            <a:pPr>
              <a:defRPr/>
            </a:pPr>
            <a:r>
              <a:rPr lang="en-US" sz="2000" dirty="0">
                <a:solidFill>
                  <a:srgbClr val="002060"/>
                </a:solidFill>
              </a:rPr>
              <a:t>When promotion planning, work CAPT first.  Once CAPT is complete, move on to CDR.  Once CDR is complete, move on to LCDR.</a:t>
            </a:r>
            <a:endParaRPr lang="en-US" sz="1800" dirty="0">
              <a:solidFill>
                <a:srgbClr val="002060"/>
              </a:solidFill>
            </a:endParaRPr>
          </a:p>
          <a:p>
            <a:pPr lvl="1">
              <a:defRPr/>
            </a:pPr>
            <a:endParaRPr lang="en-US" sz="1600" b="1" dirty="0">
              <a:solidFill>
                <a:srgbClr val="002060"/>
              </a:solidFill>
            </a:endParaRPr>
          </a:p>
        </p:txBody>
      </p:sp>
    </p:spTree>
    <p:extLst>
      <p:ext uri="{BB962C8B-B14F-4D97-AF65-F5344CB8AC3E}">
        <p14:creationId xmlns:p14="http://schemas.microsoft.com/office/powerpoint/2010/main" val="107288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ard">
  <a:themeElements>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andard">
  <a:themeElements>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Standard Template -- 00 Chop</Template>
  <TotalTime>16789</TotalTime>
  <Words>3234</Words>
  <Application>Microsoft Office PowerPoint</Application>
  <PresentationFormat>On-screen Show (4:3)</PresentationFormat>
  <Paragraphs>305</Paragraphs>
  <Slides>18</Slides>
  <Notes>17</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8" baseType="lpstr">
      <vt:lpstr>Arial</vt:lpstr>
      <vt:lpstr>Arial Black</vt:lpstr>
      <vt:lpstr>Bookman Old Style</vt:lpstr>
      <vt:lpstr>Calibri</vt:lpstr>
      <vt:lpstr>Monotype Sorts</vt:lpstr>
      <vt:lpstr>Times New Roman</vt:lpstr>
      <vt:lpstr>Wingdings</vt:lpstr>
      <vt:lpstr>standard</vt:lpstr>
      <vt:lpstr>1_standard</vt:lpstr>
      <vt:lpstr>Document</vt:lpstr>
      <vt:lpstr>  BUPERS-3  Promotion Planning HR Brown Bag        </vt:lpstr>
      <vt:lpstr>Overview</vt:lpstr>
      <vt:lpstr>PowerPoint Presentation</vt:lpstr>
      <vt:lpstr>PowerPoint Presentation</vt:lpstr>
      <vt:lpstr>Below Zone (BZ) Selections</vt:lpstr>
      <vt:lpstr>Definitions</vt:lpstr>
      <vt:lpstr>Promotion Planning Products</vt:lpstr>
      <vt:lpstr>Promotion Planning Factors</vt:lpstr>
      <vt:lpstr>Promotion Planning Formulas</vt:lpstr>
      <vt:lpstr>Community Management Strength Planning</vt:lpstr>
      <vt:lpstr>CDR Promotion Planning Example </vt:lpstr>
      <vt:lpstr>Promotion Zone Factors:  Summary</vt:lpstr>
      <vt:lpstr>Promotion Green Sheet</vt:lpstr>
      <vt:lpstr>Backup</vt:lpstr>
      <vt:lpstr>How Do I Know if I am in Zone?</vt:lpstr>
      <vt:lpstr>Officer Summary Record (OSR)</vt:lpstr>
      <vt:lpstr>Performance Summary Record (PSR)</vt:lpstr>
      <vt:lpstr>Letter to the Board</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Management Organization and Process</dc:title>
  <dc:creator>bret.muilenburg</dc:creator>
  <cp:lastModifiedBy>Bonifer, Alan CIV BUPERS-3, BUPERS-314</cp:lastModifiedBy>
  <cp:revision>1001</cp:revision>
  <cp:lastPrinted>2019-03-21T15:00:59Z</cp:lastPrinted>
  <dcterms:created xsi:type="dcterms:W3CDTF">2007-07-17T17:12:52Z</dcterms:created>
  <dcterms:modified xsi:type="dcterms:W3CDTF">2022-12-06T19:49:42Z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